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pl-PL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9CCFF"/>
    <a:srgbClr val="0B9797"/>
    <a:srgbClr val="03E32E"/>
    <a:srgbClr val="C8B6FC"/>
    <a:srgbClr val="5BECFB"/>
    <a:srgbClr val="3527E9"/>
    <a:srgbClr val="E2FD7F"/>
    <a:srgbClr val="FDC27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010" autoAdjust="0"/>
    <p:restoredTop sz="92382" autoAdjust="0"/>
  </p:normalViewPr>
  <p:slideViewPr>
    <p:cSldViewPr snapToGrid="0">
      <p:cViewPr varScale="1">
        <p:scale>
          <a:sx n="13" d="100"/>
          <a:sy n="13" d="100"/>
        </p:scale>
        <p:origin x="3086" y="149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E50C-BA55-4067-8EF9-0C8518ED0409}" type="datetimeFigureOut">
              <a:rPr lang="pl-PL" smtClean="0"/>
              <a:t>2014-10-12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71AB-9A26-4FBE-A138-9F4FA34F775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275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E50C-BA55-4067-8EF9-0C8518ED0409}" type="datetimeFigureOut">
              <a:rPr lang="pl-PL" smtClean="0"/>
              <a:t>2014-10-12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71AB-9A26-4FBE-A138-9F4FA34F775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756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E50C-BA55-4067-8EF9-0C8518ED0409}" type="datetimeFigureOut">
              <a:rPr lang="pl-PL" smtClean="0"/>
              <a:t>2014-10-12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71AB-9A26-4FBE-A138-9F4FA34F775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539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E50C-BA55-4067-8EF9-0C8518ED0409}" type="datetimeFigureOut">
              <a:rPr lang="pl-PL" smtClean="0"/>
              <a:t>2014-10-12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71AB-9A26-4FBE-A138-9F4FA34F775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291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E50C-BA55-4067-8EF9-0C8518ED0409}" type="datetimeFigureOut">
              <a:rPr lang="pl-PL" smtClean="0"/>
              <a:t>2014-10-12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71AB-9A26-4FBE-A138-9F4FA34F775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815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E50C-BA55-4067-8EF9-0C8518ED0409}" type="datetimeFigureOut">
              <a:rPr lang="pl-PL" smtClean="0"/>
              <a:t>2014-10-12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71AB-9A26-4FBE-A138-9F4FA34F775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51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E50C-BA55-4067-8EF9-0C8518ED0409}" type="datetimeFigureOut">
              <a:rPr lang="pl-PL" smtClean="0"/>
              <a:t>2014-10-12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71AB-9A26-4FBE-A138-9F4FA34F775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623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E50C-BA55-4067-8EF9-0C8518ED0409}" type="datetimeFigureOut">
              <a:rPr lang="pl-PL" smtClean="0"/>
              <a:t>2014-10-12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71AB-9A26-4FBE-A138-9F4FA34F775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96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E50C-BA55-4067-8EF9-0C8518ED0409}" type="datetimeFigureOut">
              <a:rPr lang="pl-PL" smtClean="0"/>
              <a:t>2014-10-12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71AB-9A26-4FBE-A138-9F4FA34F775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65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E50C-BA55-4067-8EF9-0C8518ED0409}" type="datetimeFigureOut">
              <a:rPr lang="pl-PL" smtClean="0"/>
              <a:t>2014-10-12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71AB-9A26-4FBE-A138-9F4FA34F775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217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E50C-BA55-4067-8EF9-0C8518ED0409}" type="datetimeFigureOut">
              <a:rPr lang="pl-PL" smtClean="0"/>
              <a:t>2014-10-12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E71AB-9A26-4FBE-A138-9F4FA34F775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39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DE50C-BA55-4067-8EF9-0C8518ED0409}" type="datetimeFigureOut">
              <a:rPr lang="pl-PL" smtClean="0"/>
              <a:t>2014-10-12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E71AB-9A26-4FBE-A138-9F4FA34F775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44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.png"/><Relationship Id="rId7" Type="http://schemas.openxmlformats.org/officeDocument/2006/relationships/hyperlink" Target="mailto:t.jagielski@biol.uw.edu.p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hyperlink" Target="tel:+48%2022%2055%2041%20312" TargetMode="Externa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675438" y="5609821"/>
            <a:ext cx="24328170" cy="337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3000" baseline="30000" dirty="0"/>
              <a:t>1</a:t>
            </a:r>
            <a:r>
              <a:rPr lang="pl-PL" sz="3000" dirty="0"/>
              <a:t>Zakład Mikrobiologii Stosowanej, Instytut Mikrobiologii, Wydział Biologii, Uniwersytet </a:t>
            </a:r>
            <a:r>
              <a:rPr lang="pl-PL" sz="3000" dirty="0" smtClean="0"/>
              <a:t>Warszawski, Warszawa</a:t>
            </a:r>
          </a:p>
          <a:p>
            <a:pPr>
              <a:lnSpc>
                <a:spcPct val="120000"/>
              </a:lnSpc>
            </a:pPr>
            <a:r>
              <a:rPr lang="pl-PL" sz="3000" baseline="30000" dirty="0" smtClean="0"/>
              <a:t>2</a:t>
            </a:r>
            <a:r>
              <a:rPr lang="pl-PL" sz="3000" dirty="0" smtClean="0"/>
              <a:t>Zakład </a:t>
            </a:r>
            <a:r>
              <a:rPr lang="pl-PL" sz="3000" dirty="0"/>
              <a:t>Mykologii, Katedra</a:t>
            </a:r>
            <a:r>
              <a:rPr lang="pl-PL" sz="3000" baseline="30000" dirty="0"/>
              <a:t> </a:t>
            </a:r>
            <a:r>
              <a:rPr lang="pl-PL" sz="3000" dirty="0"/>
              <a:t>Mikrobiologii, Uniwersytet Jagielloński – Collegium Medicum, </a:t>
            </a:r>
            <a:r>
              <a:rPr lang="pl-PL" sz="3000" dirty="0" smtClean="0"/>
              <a:t>Kraków</a:t>
            </a:r>
            <a:endParaRPr lang="pl-PL" sz="3000" dirty="0"/>
          </a:p>
          <a:p>
            <a:pPr>
              <a:lnSpc>
                <a:spcPct val="120000"/>
              </a:lnSpc>
            </a:pPr>
            <a:r>
              <a:rPr lang="pl-PL" sz="3000" baseline="30000" dirty="0"/>
              <a:t>3</a:t>
            </a:r>
            <a:r>
              <a:rPr lang="pl-PL" sz="3000" dirty="0"/>
              <a:t>Zakład Genetyki Drobnoustrojów, Wydział Biologii i Ochrony </a:t>
            </a:r>
            <a:r>
              <a:rPr lang="pl-PL" sz="3000" dirty="0" smtClean="0"/>
              <a:t>Środowiska,</a:t>
            </a:r>
            <a:r>
              <a:rPr lang="pl-PL" sz="3000" dirty="0"/>
              <a:t> </a:t>
            </a:r>
            <a:r>
              <a:rPr lang="pl-PL" sz="3000" dirty="0" smtClean="0"/>
              <a:t>Instytut Mikrobiologii,</a:t>
            </a:r>
          </a:p>
          <a:p>
            <a:pPr>
              <a:lnSpc>
                <a:spcPct val="120000"/>
              </a:lnSpc>
            </a:pPr>
            <a:r>
              <a:rPr lang="pl-PL" sz="3000" dirty="0" smtClean="0"/>
              <a:t> </a:t>
            </a:r>
            <a:r>
              <a:rPr lang="pl-PL" sz="1800" dirty="0" smtClean="0"/>
              <a:t> </a:t>
            </a:r>
            <a:r>
              <a:rPr lang="pl-PL" sz="3000" dirty="0" smtClean="0"/>
              <a:t>Biotechnologii </a:t>
            </a:r>
            <a:r>
              <a:rPr lang="pl-PL" sz="3000" dirty="0"/>
              <a:t>i Immunologii, Uniwersytet Łódzki, </a:t>
            </a:r>
            <a:r>
              <a:rPr lang="pl-PL" sz="3000" dirty="0" smtClean="0"/>
              <a:t>Łódź</a:t>
            </a:r>
            <a:endParaRPr lang="pl-PL" sz="3000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15" y="6386953"/>
            <a:ext cx="21374880" cy="18982982"/>
          </a:xfrm>
          <a:prstGeom prst="rect">
            <a:avLst/>
          </a:prstGeom>
        </p:spPr>
      </p:pic>
      <p:sp>
        <p:nvSpPr>
          <p:cNvPr id="31" name="pole tekstowe 30"/>
          <p:cNvSpPr txBox="1"/>
          <p:nvPr/>
        </p:nvSpPr>
        <p:spPr>
          <a:xfrm>
            <a:off x="21365741" y="31604852"/>
            <a:ext cx="123834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COX1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21558216" y="12909934"/>
            <a:ext cx="7979700" cy="5478423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l-PL" sz="35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TUB</a:t>
            </a:r>
          </a:p>
        </p:txBody>
      </p:sp>
      <p:sp>
        <p:nvSpPr>
          <p:cNvPr id="4" name="Prostokąt 3"/>
          <p:cNvSpPr/>
          <p:nvPr/>
        </p:nvSpPr>
        <p:spPr>
          <a:xfrm>
            <a:off x="675438" y="235396"/>
            <a:ext cx="243281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PROPOZYCJA NOWEJ METODY IDENTYFIKACJI GRZYBÓW Z</a:t>
            </a:r>
            <a:r>
              <a:rPr lang="pl-PL" sz="6000" dirty="0"/>
              <a:t> </a:t>
            </a:r>
            <a:r>
              <a:rPr lang="pl-PL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RODZAJU</a:t>
            </a:r>
            <a:r>
              <a:rPr lang="pl-PL" sz="6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SCOPULARIOPSIS </a:t>
            </a:r>
            <a:r>
              <a:rPr lang="pl-PL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PODSTAWIE ANALIZY SEKWENCJI GENÓW </a:t>
            </a:r>
            <a:r>
              <a:rPr lang="pl-PL" sz="6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 </a:t>
            </a:r>
            <a:r>
              <a:rPr lang="pl-PL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6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COX1</a:t>
            </a:r>
            <a:endParaRPr lang="pl-PL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Łącznik prosty 12"/>
          <p:cNvCxnSpPr/>
          <p:nvPr/>
        </p:nvCxnSpPr>
        <p:spPr>
          <a:xfrm>
            <a:off x="0" y="3721368"/>
            <a:ext cx="23137020" cy="32394"/>
          </a:xfrm>
          <a:prstGeom prst="line">
            <a:avLst/>
          </a:prstGeom>
          <a:ln w="98425" cmpd="dbl">
            <a:prstDash val="solid"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090" y="643151"/>
            <a:ext cx="4682331" cy="4658920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715242" y="3830012"/>
            <a:ext cx="30270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/>
              <a:t>Zofia </a:t>
            </a:r>
            <a:r>
              <a:rPr lang="pl-PL" sz="5400" b="1" dirty="0"/>
              <a:t>Bakuła</a:t>
            </a:r>
            <a:r>
              <a:rPr lang="pl-PL" sz="5400" b="1" baseline="30000" dirty="0"/>
              <a:t>1</a:t>
            </a:r>
            <a:r>
              <a:rPr lang="pl-PL" sz="5400" b="1" dirty="0"/>
              <a:t>, Małgorzata Kaliszewska</a:t>
            </a:r>
            <a:r>
              <a:rPr lang="pl-PL" sz="5400" b="1" baseline="30000" dirty="0"/>
              <a:t>1</a:t>
            </a:r>
            <a:r>
              <a:rPr lang="pl-PL" sz="5400" b="1" dirty="0"/>
              <a:t>, Joanna Kalita</a:t>
            </a:r>
            <a:r>
              <a:rPr lang="pl-PL" sz="5400" b="1" baseline="30000" dirty="0"/>
              <a:t>1</a:t>
            </a:r>
            <a:r>
              <a:rPr lang="pl-PL" sz="5400" b="1" dirty="0"/>
              <a:t>, Magdalena Skóra</a:t>
            </a:r>
            <a:r>
              <a:rPr lang="pl-PL" sz="5400" b="1" baseline="30000" dirty="0"/>
              <a:t>2</a:t>
            </a:r>
            <a:r>
              <a:rPr lang="pl-PL" sz="5400" b="1" dirty="0"/>
              <a:t>, </a:t>
            </a:r>
            <a:endParaRPr lang="pl-PL" sz="5400" b="1" dirty="0" smtClean="0"/>
          </a:p>
          <a:p>
            <a:r>
              <a:rPr lang="pl-PL" sz="5400" b="1" dirty="0" smtClean="0"/>
              <a:t>Marek</a:t>
            </a:r>
            <a:r>
              <a:rPr lang="pl-PL" sz="5400" b="1" dirty="0"/>
              <a:t> Gadzalski</a:t>
            </a:r>
            <a:r>
              <a:rPr lang="pl-PL" sz="5400" b="1" baseline="30000" dirty="0" smtClean="0"/>
              <a:t>3</a:t>
            </a:r>
            <a:r>
              <a:rPr lang="pl-PL" sz="5400" b="1" dirty="0"/>
              <a:t>, Tomasz </a:t>
            </a:r>
            <a:r>
              <a:rPr lang="pl-PL" sz="5400" b="1" dirty="0" smtClean="0"/>
              <a:t>Jagielski</a:t>
            </a:r>
            <a:r>
              <a:rPr lang="pl-PL" sz="5400" b="1" baseline="30000" dirty="0" smtClean="0"/>
              <a:t>1</a:t>
            </a:r>
            <a:endParaRPr lang="pl-PL" sz="4000" b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715242" y="8130503"/>
            <a:ext cx="14987757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WSTĘP</a:t>
            </a:r>
            <a:endParaRPr lang="pl-PL" sz="4800" dirty="0" smtClean="0"/>
          </a:p>
          <a:p>
            <a:pPr algn="just"/>
            <a:r>
              <a:rPr lang="pl-PL" sz="4800" dirty="0" smtClean="0"/>
              <a:t> </a:t>
            </a:r>
          </a:p>
          <a:p>
            <a:pPr algn="just"/>
            <a:r>
              <a:rPr lang="pl-PL" sz="3800" dirty="0" smtClean="0"/>
              <a:t>Rodzaj</a:t>
            </a:r>
            <a:r>
              <a:rPr lang="pl-PL" sz="3800" i="1" dirty="0" smtClean="0"/>
              <a:t> </a:t>
            </a:r>
            <a:r>
              <a:rPr lang="pl-PL" sz="3800" i="1" dirty="0"/>
              <a:t>Scopulariopsis</a:t>
            </a:r>
            <a:r>
              <a:rPr lang="pl-PL" sz="3800" dirty="0"/>
              <a:t> obejmuje ponad 30 gatunków grzybów pleśniowych szeroko rozpowszechnionych w przyrodzie. Co najmniej 9 gatunków opisano </a:t>
            </a:r>
            <a:r>
              <a:rPr lang="pl-PL" sz="3800" dirty="0" smtClean="0"/>
              <a:t>w</a:t>
            </a:r>
            <a:r>
              <a:rPr lang="pl-PL" sz="3800" dirty="0"/>
              <a:t> </a:t>
            </a:r>
            <a:r>
              <a:rPr lang="pl-PL" sz="3800" dirty="0" smtClean="0"/>
              <a:t>literaturze </a:t>
            </a:r>
            <a:r>
              <a:rPr lang="pl-PL" sz="3800" dirty="0"/>
              <a:t>jako patogeny oportunistyczne, wywołujące grzybice u ludzi (</a:t>
            </a:r>
            <a:r>
              <a:rPr lang="pl-PL" sz="3800" i="1" dirty="0" smtClean="0"/>
              <a:t>S.</a:t>
            </a:r>
            <a:r>
              <a:rPr lang="pl-PL" sz="3800" dirty="0"/>
              <a:t>  </a:t>
            </a:r>
            <a:r>
              <a:rPr lang="pl-PL" sz="3800" i="1" dirty="0" smtClean="0"/>
              <a:t>acremonium</a:t>
            </a:r>
            <a:r>
              <a:rPr lang="pl-PL" sz="3800" dirty="0"/>
              <a:t>, </a:t>
            </a:r>
            <a:r>
              <a:rPr lang="pl-PL" sz="3800" i="1" dirty="0"/>
              <a:t>S. asperula</a:t>
            </a:r>
            <a:r>
              <a:rPr lang="pl-PL" sz="3800" dirty="0"/>
              <a:t>, </a:t>
            </a:r>
            <a:r>
              <a:rPr lang="pl-PL" sz="3800" i="1" dirty="0"/>
              <a:t>S. flava</a:t>
            </a:r>
            <a:r>
              <a:rPr lang="pl-PL" sz="3800" dirty="0"/>
              <a:t>, </a:t>
            </a:r>
            <a:r>
              <a:rPr lang="pl-PL" sz="3800" i="1" dirty="0"/>
              <a:t>S. fusca</a:t>
            </a:r>
            <a:r>
              <a:rPr lang="pl-PL" sz="3800" dirty="0"/>
              <a:t>, </a:t>
            </a:r>
            <a:r>
              <a:rPr lang="pl-PL" sz="3800" i="1" dirty="0"/>
              <a:t>S. carbonaria</a:t>
            </a:r>
            <a:r>
              <a:rPr lang="pl-PL" sz="3800" dirty="0"/>
              <a:t>, </a:t>
            </a:r>
            <a:r>
              <a:rPr lang="pl-PL" sz="3800" i="1" dirty="0" smtClean="0"/>
              <a:t>S.</a:t>
            </a:r>
            <a:r>
              <a:rPr lang="pl-PL" sz="4000" b="1" dirty="0"/>
              <a:t>  </a:t>
            </a:r>
            <a:r>
              <a:rPr lang="pl-PL" sz="3800" i="1" dirty="0" smtClean="0"/>
              <a:t>koningii</a:t>
            </a:r>
            <a:r>
              <a:rPr lang="pl-PL" sz="3800" dirty="0"/>
              <a:t>, </a:t>
            </a:r>
            <a:r>
              <a:rPr lang="pl-PL" sz="3800" i="1" dirty="0" smtClean="0"/>
              <a:t>S.</a:t>
            </a:r>
            <a:r>
              <a:rPr lang="pl-PL" sz="3800" dirty="0" smtClean="0"/>
              <a:t> </a:t>
            </a:r>
            <a:r>
              <a:rPr lang="pl-PL" sz="3800" i="1" dirty="0" smtClean="0"/>
              <a:t>brevicaulis</a:t>
            </a:r>
            <a:r>
              <a:rPr lang="pl-PL" sz="3800" dirty="0"/>
              <a:t>, </a:t>
            </a:r>
            <a:r>
              <a:rPr lang="pl-PL" sz="3800" i="1" dirty="0"/>
              <a:t>S. brumptii </a:t>
            </a:r>
            <a:r>
              <a:rPr lang="pl-PL" sz="3800" dirty="0"/>
              <a:t>i </a:t>
            </a:r>
            <a:r>
              <a:rPr lang="pl-PL" sz="3800" i="1" dirty="0"/>
              <a:t>S. candida</a:t>
            </a:r>
            <a:r>
              <a:rPr lang="pl-PL" sz="3800" dirty="0"/>
              <a:t>). Jako, że metody identyfikacji zakażeń grzybiczych oparte na cechach fenotypowych są czasochłonne, a ich wyniki nie zawsze jednoznaczne, coraz częściej zwraca się ku metodom molekularnym. Obecnie nie istnieje metoda diagnostyczna pozwalająca na wykrywanie i różnicowanie chorobotwórczych grzybów </a:t>
            </a:r>
            <a:r>
              <a:rPr lang="pl-PL" sz="3800" dirty="0" smtClean="0"/>
              <a:t>z</a:t>
            </a:r>
            <a:r>
              <a:rPr lang="pl-PL" sz="4000" b="1" dirty="0"/>
              <a:t> </a:t>
            </a:r>
            <a:r>
              <a:rPr lang="pl-PL" sz="3800" dirty="0" smtClean="0"/>
              <a:t>rodzaju </a:t>
            </a:r>
            <a:r>
              <a:rPr lang="pl-PL" sz="3800" i="1" dirty="0"/>
              <a:t>Scopulariopsis</a:t>
            </a:r>
            <a:r>
              <a:rPr lang="pl-PL" sz="3800" dirty="0"/>
              <a:t>.</a:t>
            </a:r>
          </a:p>
          <a:p>
            <a:endParaRPr lang="pl-PL" sz="4000" dirty="0" smtClean="0"/>
          </a:p>
          <a:p>
            <a:endParaRPr lang="pl-PL" sz="40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821431" y="16018437"/>
            <a:ext cx="1495389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CEL</a:t>
            </a:r>
            <a:endParaRPr lang="pl-PL" sz="4800" dirty="0" smtClean="0"/>
          </a:p>
          <a:p>
            <a:pPr algn="just"/>
            <a:r>
              <a:rPr lang="pl-PL" sz="4000" dirty="0"/>
              <a:t> </a:t>
            </a:r>
            <a:endParaRPr lang="pl-PL" sz="3800" dirty="0"/>
          </a:p>
          <a:p>
            <a:pPr algn="just"/>
            <a:r>
              <a:rPr lang="pl-PL" sz="3800" dirty="0"/>
              <a:t>Celem pracy było określenie zróżnicowania genetycznego </a:t>
            </a:r>
            <a:r>
              <a:rPr lang="pl-PL" sz="3800" dirty="0" smtClean="0"/>
              <a:t>grzybów               z rodzaju </a:t>
            </a:r>
            <a:r>
              <a:rPr lang="pl-PL" sz="3800" i="1" dirty="0"/>
              <a:t>Scopulariopsis</a:t>
            </a:r>
            <a:r>
              <a:rPr lang="pl-PL" sz="3800" dirty="0"/>
              <a:t> na podstawie analizy sekwencji fragmentów genów </a:t>
            </a:r>
            <a:r>
              <a:rPr lang="pl-PL" sz="3800" i="1" dirty="0" smtClean="0"/>
              <a:t>TUB </a:t>
            </a:r>
            <a:r>
              <a:rPr lang="pl-PL" sz="3800" dirty="0" smtClean="0"/>
              <a:t>i</a:t>
            </a:r>
            <a:r>
              <a:rPr lang="pl-PL" sz="3800" i="1" dirty="0" smtClean="0"/>
              <a:t> COX1,</a:t>
            </a:r>
            <a:r>
              <a:rPr lang="pl-PL" sz="3800" dirty="0" smtClean="0"/>
              <a:t> kodujących, odpowiednio, </a:t>
            </a:r>
            <a:r>
              <a:rPr lang="el-GR" sz="3800" dirty="0" smtClean="0"/>
              <a:t>β</a:t>
            </a:r>
            <a:r>
              <a:rPr lang="pl-PL" sz="3800" dirty="0" smtClean="0"/>
              <a:t>-</a:t>
            </a:r>
            <a:r>
              <a:rPr lang="pl-PL" sz="3800" dirty="0" err="1" smtClean="0"/>
              <a:t>tubulinę</a:t>
            </a:r>
            <a:r>
              <a:rPr lang="pl-PL" sz="3800" dirty="0" smtClean="0"/>
              <a:t> i podjednostkę (I) oksydazy cytochromowej. Analiza ta miała być podstawą dla opracowania nowej metody diagnostycznej, umożliwiającej </a:t>
            </a:r>
            <a:r>
              <a:rPr lang="pl-PL" sz="3800" dirty="0"/>
              <a:t>identyfikację patogennych gatunków </a:t>
            </a:r>
            <a:r>
              <a:rPr lang="pl-PL" sz="3800" i="1" dirty="0"/>
              <a:t>Scopulariopsis</a:t>
            </a:r>
            <a:r>
              <a:rPr lang="pl-PL" sz="3800" dirty="0"/>
              <a:t>.</a:t>
            </a:r>
          </a:p>
          <a:p>
            <a:endParaRPr lang="pl-PL" sz="40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902197" y="21322254"/>
            <a:ext cx="14981499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/>
              <a:t>MATERIAŁY I METODY</a:t>
            </a:r>
            <a:endParaRPr lang="pl-PL" sz="4800" dirty="0"/>
          </a:p>
          <a:p>
            <a:pPr algn="just"/>
            <a:r>
              <a:rPr lang="pl-PL" sz="4000" dirty="0"/>
              <a:t> </a:t>
            </a:r>
          </a:p>
          <a:p>
            <a:pPr algn="just"/>
            <a:r>
              <a:rPr lang="pl-PL" sz="3800" dirty="0"/>
              <a:t>Przedmiotem </a:t>
            </a:r>
            <a:r>
              <a:rPr lang="pl-PL" sz="3800" dirty="0" smtClean="0"/>
              <a:t>badań </a:t>
            </a:r>
            <a:r>
              <a:rPr lang="pl-PL" sz="3800" dirty="0"/>
              <a:t>było 78 szczepów reprezentujących 30 </a:t>
            </a:r>
            <a:r>
              <a:rPr lang="pl-PL" sz="3800" dirty="0" smtClean="0"/>
              <a:t>różnych gatunków z</a:t>
            </a:r>
            <a:r>
              <a:rPr lang="pl-PL" sz="4000" b="1" dirty="0"/>
              <a:t> </a:t>
            </a:r>
            <a:r>
              <a:rPr lang="pl-PL" sz="3800" dirty="0" smtClean="0"/>
              <a:t>rodzaju </a:t>
            </a:r>
            <a:r>
              <a:rPr lang="pl-PL" sz="3800" i="1" dirty="0"/>
              <a:t>Scopulariopsis</a:t>
            </a:r>
            <a:r>
              <a:rPr lang="pl-PL" sz="3800" dirty="0"/>
              <a:t>. Szczepy pochodziły z międzynarodowej kolekcji kultur grzybów Centraalbureau voor Schimmelcultures (CBS)</a:t>
            </a:r>
            <a:r>
              <a:rPr lang="pl-PL" sz="3800" i="1" dirty="0"/>
              <a:t>.</a:t>
            </a:r>
            <a:r>
              <a:rPr lang="pl-PL" sz="3800" dirty="0"/>
              <a:t> Amplifikację fragmentów </a:t>
            </a:r>
            <a:r>
              <a:rPr lang="pl-PL" sz="3800" dirty="0" smtClean="0"/>
              <a:t>genów </a:t>
            </a:r>
            <a:r>
              <a:rPr lang="pl-PL" sz="3800" i="1" dirty="0" smtClean="0"/>
              <a:t>TUB</a:t>
            </a:r>
            <a:r>
              <a:rPr lang="pl-PL" sz="3800" dirty="0" smtClean="0"/>
              <a:t> i </a:t>
            </a:r>
            <a:r>
              <a:rPr lang="pl-PL" sz="3800" i="1" dirty="0" smtClean="0"/>
              <a:t>COX1</a:t>
            </a:r>
            <a:r>
              <a:rPr lang="pl-PL" sz="3800" dirty="0"/>
              <a:t> </a:t>
            </a:r>
            <a:r>
              <a:rPr lang="pl-PL" sz="3800" dirty="0" smtClean="0"/>
              <a:t>prowadzono </a:t>
            </a:r>
            <a:r>
              <a:rPr lang="pl-PL" sz="3800" dirty="0"/>
              <a:t>przy użyciu specjalnie zaprojektowanych, </a:t>
            </a:r>
            <a:r>
              <a:rPr lang="pl-PL" sz="3800" dirty="0" smtClean="0"/>
              <a:t>zdegenerowanych </a:t>
            </a:r>
            <a:r>
              <a:rPr lang="pl-PL" sz="3800" dirty="0"/>
              <a:t>starterów. Oczyszczone produkty PCR sekwencjonowano w Pracowni Sekwencjonowania firmy Genomed </a:t>
            </a:r>
            <a:r>
              <a:rPr lang="pl-PL" sz="3800" dirty="0" smtClean="0"/>
              <a:t>w</a:t>
            </a:r>
            <a:r>
              <a:rPr lang="pl-PL" sz="4000" b="1" dirty="0"/>
              <a:t> </a:t>
            </a:r>
            <a:r>
              <a:rPr lang="pl-PL" sz="3800" dirty="0" smtClean="0"/>
              <a:t>Warszawie</a:t>
            </a:r>
            <a:r>
              <a:rPr lang="pl-PL" sz="3800" dirty="0"/>
              <a:t>. Sekwencje genów analizowano przy pomocy programu ClustalX. Do konstrukcji dendrogramów użyto programu MEGA6 stosując metodę największej wiarygodności. Wybór zestawu enzymów restrykcyjnych generujących profile gatunkowo-specyficzne, a także analizy restrykcyjne </a:t>
            </a:r>
            <a:r>
              <a:rPr lang="pl-PL" sz="3800" i="1" dirty="0"/>
              <a:t>in silico</a:t>
            </a:r>
            <a:r>
              <a:rPr lang="pl-PL" sz="3800" dirty="0"/>
              <a:t> </a:t>
            </a:r>
            <a:r>
              <a:rPr lang="pl-PL" sz="3800" dirty="0" smtClean="0"/>
              <a:t>zostały przeprowadzone </a:t>
            </a:r>
            <a:r>
              <a:rPr lang="pl-PL" sz="3800" dirty="0"/>
              <a:t>przy użyciu programów </a:t>
            </a:r>
            <a:r>
              <a:rPr lang="pl-PL" sz="3800" dirty="0" smtClean="0"/>
              <a:t>z</a:t>
            </a:r>
            <a:r>
              <a:rPr lang="pl-PL" sz="3800" dirty="0"/>
              <a:t> </a:t>
            </a:r>
            <a:r>
              <a:rPr lang="pl-PL" sz="3800" dirty="0" smtClean="0"/>
              <a:t>pakietu </a:t>
            </a:r>
            <a:r>
              <a:rPr lang="pl-PL" sz="3800" dirty="0"/>
              <a:t>EMBOSS.</a:t>
            </a:r>
          </a:p>
          <a:p>
            <a:pPr algn="just"/>
            <a:endParaRPr lang="pl-PL" sz="40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896534" y="29563901"/>
            <a:ext cx="1495389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dirty="0"/>
              <a:t> </a:t>
            </a:r>
          </a:p>
          <a:p>
            <a:pPr algn="just"/>
            <a:r>
              <a:rPr lang="pl-PL" sz="4800" b="1" dirty="0"/>
              <a:t>WYNIKI</a:t>
            </a:r>
            <a:endParaRPr lang="pl-PL" sz="4800" dirty="0"/>
          </a:p>
          <a:p>
            <a:pPr algn="just"/>
            <a:r>
              <a:rPr lang="pl-PL" sz="3600" b="1" dirty="0"/>
              <a:t> </a:t>
            </a:r>
            <a:endParaRPr lang="pl-PL" sz="3600" dirty="0"/>
          </a:p>
          <a:p>
            <a:pPr algn="just"/>
            <a:r>
              <a:rPr lang="pl-PL" sz="3800" dirty="0"/>
              <a:t>Analiza otrzymanych sekwencji wykazała duże zróżnicowanie genetyczne </a:t>
            </a:r>
            <a:r>
              <a:rPr lang="pl-PL" sz="3800" dirty="0" smtClean="0"/>
              <a:t>w</a:t>
            </a:r>
            <a:r>
              <a:rPr lang="pl-PL" sz="3800" dirty="0"/>
              <a:t> </a:t>
            </a:r>
            <a:r>
              <a:rPr lang="pl-PL" sz="3800" dirty="0" smtClean="0"/>
              <a:t>obrębie poszczególnych </a:t>
            </a:r>
            <a:r>
              <a:rPr lang="pl-PL" sz="3800" dirty="0"/>
              <a:t>gatunków </a:t>
            </a:r>
            <a:r>
              <a:rPr lang="pl-PL" sz="3800" i="1" dirty="0"/>
              <a:t>Scopulariopsis</a:t>
            </a:r>
            <a:r>
              <a:rPr lang="pl-PL" sz="3800" dirty="0"/>
              <a:t>. Podobieństwo wewnątrzgatunkowe sekwencji genu</a:t>
            </a:r>
            <a:r>
              <a:rPr lang="pl-PL" sz="3800" i="1" dirty="0"/>
              <a:t> </a:t>
            </a:r>
            <a:r>
              <a:rPr lang="pl-PL" sz="3800" i="1" dirty="0" smtClean="0"/>
              <a:t>TUB </a:t>
            </a:r>
            <a:r>
              <a:rPr lang="pl-PL" sz="3800" dirty="0" smtClean="0"/>
              <a:t>i </a:t>
            </a:r>
            <a:r>
              <a:rPr lang="pl-PL" sz="3800" i="1" dirty="0" smtClean="0"/>
              <a:t>COX1</a:t>
            </a:r>
            <a:r>
              <a:rPr lang="pl-PL" sz="3800" dirty="0"/>
              <a:t> </a:t>
            </a:r>
            <a:r>
              <a:rPr lang="pl-PL" sz="3800" dirty="0" smtClean="0"/>
              <a:t>zawierało </a:t>
            </a:r>
            <a:r>
              <a:rPr lang="pl-PL" sz="3800" dirty="0"/>
              <a:t>się w przedziale, odpowiednio: 76,3-100</a:t>
            </a:r>
            <a:r>
              <a:rPr lang="pl-PL" sz="3800" dirty="0" smtClean="0"/>
              <a:t>% oraz 79,5-99,3</a:t>
            </a:r>
            <a:r>
              <a:rPr lang="pl-PL" sz="3800" dirty="0"/>
              <a:t>%</a:t>
            </a:r>
            <a:r>
              <a:rPr lang="pl-PL" sz="3800" dirty="0" smtClean="0"/>
              <a:t>. </a:t>
            </a:r>
            <a:r>
              <a:rPr lang="pl-PL" sz="3800" dirty="0"/>
              <a:t>Na podstawie analiz bioinformatycznych sekwencji genów </a:t>
            </a:r>
            <a:r>
              <a:rPr lang="pl-PL" sz="3800" i="1" dirty="0"/>
              <a:t>COX1</a:t>
            </a:r>
            <a:r>
              <a:rPr lang="pl-PL" sz="3800" dirty="0"/>
              <a:t> i </a:t>
            </a:r>
            <a:r>
              <a:rPr lang="pl-PL" sz="3800" i="1" dirty="0"/>
              <a:t>TUB</a:t>
            </a:r>
            <a:r>
              <a:rPr lang="pl-PL" sz="3800" dirty="0"/>
              <a:t> zaproponowano 5 reakcji restrykcyjnych (3 dla genu</a:t>
            </a:r>
            <a:r>
              <a:rPr lang="pl-PL" sz="3800" i="1" dirty="0"/>
              <a:t> </a:t>
            </a:r>
            <a:r>
              <a:rPr lang="pl-PL" sz="3800" i="1" dirty="0" smtClean="0"/>
              <a:t>TUB </a:t>
            </a:r>
            <a:r>
              <a:rPr lang="pl-PL" sz="3800" dirty="0" smtClean="0"/>
              <a:t>i</a:t>
            </a:r>
            <a:r>
              <a:rPr lang="pl-PL" sz="3800" i="1" dirty="0" smtClean="0"/>
              <a:t> </a:t>
            </a:r>
            <a:r>
              <a:rPr lang="pl-PL" sz="3800" dirty="0" smtClean="0"/>
              <a:t>2 </a:t>
            </a:r>
            <a:r>
              <a:rPr lang="pl-PL" sz="3800" dirty="0"/>
              <a:t>dla genu </a:t>
            </a:r>
            <a:r>
              <a:rPr lang="pl-PL" sz="3800" i="1" dirty="0" smtClean="0"/>
              <a:t>COX1</a:t>
            </a:r>
            <a:r>
              <a:rPr lang="pl-PL" sz="3800" dirty="0" smtClean="0"/>
              <a:t>), </a:t>
            </a:r>
            <a:r>
              <a:rPr lang="pl-PL" sz="3800" dirty="0"/>
              <a:t>generujących profile specyficzne dla 5 gatunków </a:t>
            </a:r>
            <a:r>
              <a:rPr lang="pl-PL" sz="3800" dirty="0" smtClean="0"/>
              <a:t>o</a:t>
            </a:r>
            <a:r>
              <a:rPr lang="pl-PL" sz="3800" dirty="0"/>
              <a:t> </a:t>
            </a:r>
            <a:r>
              <a:rPr lang="pl-PL" sz="3800" dirty="0" smtClean="0"/>
              <a:t>znaczeniu </a:t>
            </a:r>
            <a:r>
              <a:rPr lang="pl-PL" sz="3800" dirty="0"/>
              <a:t>klinicznym (</a:t>
            </a:r>
            <a:r>
              <a:rPr lang="pl-PL" sz="3800" i="1" dirty="0"/>
              <a:t>S. brevicaulis, </a:t>
            </a:r>
            <a:r>
              <a:rPr lang="pl-PL" sz="3800" i="1" dirty="0" smtClean="0"/>
              <a:t>S.</a:t>
            </a:r>
            <a:r>
              <a:rPr lang="pl-PL" sz="4000" b="1" dirty="0"/>
              <a:t>  </a:t>
            </a:r>
            <a:r>
              <a:rPr lang="pl-PL" sz="3800" i="1" dirty="0" smtClean="0"/>
              <a:t>brumptii</a:t>
            </a:r>
            <a:r>
              <a:rPr lang="pl-PL" sz="3800" i="1" dirty="0"/>
              <a:t>, S. </a:t>
            </a:r>
            <a:r>
              <a:rPr lang="pl-PL" sz="3800" i="1" dirty="0" smtClean="0"/>
              <a:t>koningii </a:t>
            </a:r>
            <a:r>
              <a:rPr lang="pl-PL" sz="3800" i="1" dirty="0"/>
              <a:t>S. acremonium</a:t>
            </a:r>
            <a:r>
              <a:rPr lang="pl-PL" sz="3800" dirty="0"/>
              <a:t> </a:t>
            </a:r>
            <a:r>
              <a:rPr lang="pl-PL" sz="3800" dirty="0" smtClean="0"/>
              <a:t>i</a:t>
            </a:r>
            <a:r>
              <a:rPr lang="pl-PL" sz="3800" dirty="0"/>
              <a:t> </a:t>
            </a:r>
            <a:r>
              <a:rPr lang="pl-PL" sz="3800" i="1" dirty="0" smtClean="0"/>
              <a:t>S.</a:t>
            </a:r>
            <a:r>
              <a:rPr lang="pl-PL" sz="3800" dirty="0"/>
              <a:t>  </a:t>
            </a:r>
            <a:r>
              <a:rPr lang="pl-PL" sz="3800" i="1" dirty="0" smtClean="0"/>
              <a:t>carbonaria </a:t>
            </a:r>
            <a:r>
              <a:rPr lang="pl-PL" sz="3800" dirty="0" smtClean="0"/>
              <a:t>(</a:t>
            </a:r>
            <a:r>
              <a:rPr lang="pl-PL" sz="3800" b="1" dirty="0" smtClean="0"/>
              <a:t>Ryc. 2</a:t>
            </a:r>
            <a:r>
              <a:rPr lang="pl-PL" sz="3800" dirty="0" smtClean="0"/>
              <a:t>). </a:t>
            </a:r>
            <a:endParaRPr lang="pl-PL" sz="38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821431" y="36516115"/>
            <a:ext cx="15386236" cy="6848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                                             </a:t>
            </a:r>
            <a:r>
              <a:rPr lang="pl-PL" sz="6000" b="1" dirty="0" smtClean="0">
                <a:solidFill>
                  <a:schemeClr val="accent6"/>
                </a:solidFill>
              </a:rPr>
              <a:t>WNIOSKI</a:t>
            </a:r>
            <a:endParaRPr lang="pl-PL" sz="6000" dirty="0">
              <a:solidFill>
                <a:schemeClr val="accent6"/>
              </a:solidFill>
            </a:endParaRPr>
          </a:p>
          <a:p>
            <a:pPr algn="just"/>
            <a:r>
              <a:rPr lang="pl-PL" sz="4400" dirty="0"/>
              <a:t> </a:t>
            </a:r>
          </a:p>
          <a:p>
            <a:pPr marL="571500" lvl="0" indent="-571500" algn="just">
              <a:buClr>
                <a:schemeClr val="accent6"/>
              </a:buClr>
              <a:buFont typeface="Wingdings" pitchFamily="2" charset="2"/>
              <a:buChar char="§"/>
            </a:pPr>
            <a:r>
              <a:rPr lang="pl-PL" sz="3800" b="1" dirty="0"/>
              <a:t>Wykazano istotne wewnątrzgatunkowe zróżnicowanie genetyczne grzybów </a:t>
            </a:r>
            <a:r>
              <a:rPr lang="pl-PL" sz="3800" b="1" i="1" dirty="0"/>
              <a:t>Scopulariopsis</a:t>
            </a:r>
            <a:r>
              <a:rPr lang="pl-PL" sz="3800" b="1" dirty="0"/>
              <a:t> </a:t>
            </a:r>
            <a:r>
              <a:rPr lang="pl-PL" sz="3800" b="1" dirty="0" smtClean="0"/>
              <a:t>sp.</a:t>
            </a:r>
          </a:p>
          <a:p>
            <a:pPr marL="571500" lvl="0" indent="-571500" algn="just">
              <a:buClr>
                <a:schemeClr val="accent6"/>
              </a:buClr>
              <a:buFont typeface="Wingdings" pitchFamily="2" charset="2"/>
              <a:buChar char="§"/>
            </a:pPr>
            <a:r>
              <a:rPr lang="pl-PL" sz="3800" b="1" dirty="0" smtClean="0"/>
              <a:t>Zaproponowana </a:t>
            </a:r>
            <a:r>
              <a:rPr lang="pl-PL" sz="3800" b="1" dirty="0"/>
              <a:t>metoda analizy fragmentów restrykcyjnych produktów amplifikacji (PCR-RFLP) </a:t>
            </a:r>
            <a:r>
              <a:rPr lang="pl-PL" sz="3800" b="1" dirty="0" smtClean="0"/>
              <a:t>genów </a:t>
            </a:r>
            <a:r>
              <a:rPr lang="pl-PL" sz="3800" b="1" i="1" dirty="0" smtClean="0"/>
              <a:t>TUB</a:t>
            </a:r>
            <a:r>
              <a:rPr lang="pl-PL" sz="3800" b="1" dirty="0" smtClean="0"/>
              <a:t> i </a:t>
            </a:r>
            <a:r>
              <a:rPr lang="pl-PL" sz="3800" b="1" i="1" dirty="0"/>
              <a:t>COX1</a:t>
            </a:r>
            <a:r>
              <a:rPr lang="pl-PL" sz="3800" b="1" dirty="0"/>
              <a:t> </a:t>
            </a:r>
            <a:r>
              <a:rPr lang="pl-PL" sz="3800" b="1" dirty="0" smtClean="0"/>
              <a:t>umożliwia </a:t>
            </a:r>
            <a:r>
              <a:rPr lang="pl-PL" sz="3800" b="1" dirty="0"/>
              <a:t>identyfikację </a:t>
            </a:r>
            <a:r>
              <a:rPr lang="pl-PL" sz="3800" b="1" dirty="0" smtClean="0"/>
              <a:t>          5 </a:t>
            </a:r>
            <a:r>
              <a:rPr lang="pl-PL" sz="3800" b="1" dirty="0"/>
              <a:t>gatunków </a:t>
            </a:r>
            <a:r>
              <a:rPr lang="pl-PL" sz="3800" b="1" i="1" dirty="0"/>
              <a:t>Scopulariopsis</a:t>
            </a:r>
            <a:r>
              <a:rPr lang="pl-PL" sz="3800" b="1" dirty="0"/>
              <a:t> o znaczeniu klinicznym. </a:t>
            </a:r>
          </a:p>
          <a:p>
            <a:pPr marL="571500" lvl="0" indent="-571500" algn="just">
              <a:buClr>
                <a:schemeClr val="accent6"/>
              </a:buClr>
              <a:buFont typeface="Wingdings" pitchFamily="2" charset="2"/>
              <a:buChar char="§"/>
            </a:pPr>
            <a:r>
              <a:rPr lang="pl-PL" sz="3800" b="1" dirty="0" smtClean="0"/>
              <a:t>Wyniki </a:t>
            </a:r>
            <a:r>
              <a:rPr lang="pl-PL" sz="3800" b="1" dirty="0"/>
              <a:t>analizy sekwencyjnej genów </a:t>
            </a:r>
            <a:r>
              <a:rPr lang="pl-PL" sz="3800" b="1" i="1" dirty="0"/>
              <a:t>COX1</a:t>
            </a:r>
            <a:r>
              <a:rPr lang="pl-PL" sz="3800" b="1" dirty="0"/>
              <a:t> i </a:t>
            </a:r>
            <a:r>
              <a:rPr lang="pl-PL" sz="3800" b="1" i="1" dirty="0"/>
              <a:t>TUB</a:t>
            </a:r>
            <a:r>
              <a:rPr lang="pl-PL" sz="3800" b="1" dirty="0"/>
              <a:t> wskazują na nieścisłości </a:t>
            </a:r>
            <a:r>
              <a:rPr lang="pl-PL" sz="3800" b="1" dirty="0" smtClean="0"/>
              <a:t>w</a:t>
            </a:r>
            <a:r>
              <a:rPr lang="pl-PL" sz="3800" b="1" dirty="0"/>
              <a:t> </a:t>
            </a:r>
            <a:r>
              <a:rPr lang="pl-PL" sz="3800" b="1" dirty="0" smtClean="0"/>
              <a:t>oznaczeniu </a:t>
            </a:r>
            <a:r>
              <a:rPr lang="pl-PL" sz="3800" b="1" dirty="0"/>
              <a:t>gatunkowym szczepów zdeponowanych w bazie CBS.</a:t>
            </a:r>
          </a:p>
          <a:p>
            <a:pPr algn="just"/>
            <a:endParaRPr lang="pl-PL" dirty="0"/>
          </a:p>
        </p:txBody>
      </p:sp>
      <p:sp>
        <p:nvSpPr>
          <p:cNvPr id="36" name="Elipsa 35"/>
          <p:cNvSpPr/>
          <p:nvPr/>
        </p:nvSpPr>
        <p:spPr>
          <a:xfrm>
            <a:off x="20573415" y="6449378"/>
            <a:ext cx="165600" cy="1647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7" name="Elipsa 36"/>
          <p:cNvSpPr/>
          <p:nvPr/>
        </p:nvSpPr>
        <p:spPr>
          <a:xfrm>
            <a:off x="20581200" y="6704173"/>
            <a:ext cx="165600" cy="1647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9" name="Elipsa 38"/>
          <p:cNvSpPr/>
          <p:nvPr/>
        </p:nvSpPr>
        <p:spPr>
          <a:xfrm>
            <a:off x="20581200" y="6947845"/>
            <a:ext cx="165600" cy="1647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Elipsa 39"/>
          <p:cNvSpPr/>
          <p:nvPr/>
        </p:nvSpPr>
        <p:spPr>
          <a:xfrm>
            <a:off x="20581200" y="27329544"/>
            <a:ext cx="165600" cy="165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1" name="Elipsa 40"/>
          <p:cNvSpPr/>
          <p:nvPr/>
        </p:nvSpPr>
        <p:spPr>
          <a:xfrm>
            <a:off x="20573415" y="7208268"/>
            <a:ext cx="165600" cy="1647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2" name="Elipsa 41"/>
          <p:cNvSpPr/>
          <p:nvPr/>
        </p:nvSpPr>
        <p:spPr>
          <a:xfrm flipH="1" flipV="1">
            <a:off x="20581200" y="27695126"/>
            <a:ext cx="165600" cy="165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3" name="Elipsa 42"/>
          <p:cNvSpPr/>
          <p:nvPr/>
        </p:nvSpPr>
        <p:spPr>
          <a:xfrm flipH="1" flipV="1">
            <a:off x="20581200" y="33072166"/>
            <a:ext cx="165600" cy="165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6" name="Elipsa 45"/>
          <p:cNvSpPr/>
          <p:nvPr/>
        </p:nvSpPr>
        <p:spPr>
          <a:xfrm>
            <a:off x="20581200" y="7468525"/>
            <a:ext cx="165600" cy="1647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7" name="Elipsa 46"/>
          <p:cNvSpPr/>
          <p:nvPr/>
        </p:nvSpPr>
        <p:spPr>
          <a:xfrm flipH="1" flipV="1">
            <a:off x="20581200" y="26734727"/>
            <a:ext cx="165600" cy="16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8" name="Elipsa 47"/>
          <p:cNvSpPr/>
          <p:nvPr/>
        </p:nvSpPr>
        <p:spPr>
          <a:xfrm flipH="1" flipV="1">
            <a:off x="20581200" y="27027928"/>
            <a:ext cx="165600" cy="16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9" name="Łącznik prosty 48"/>
          <p:cNvCxnSpPr/>
          <p:nvPr/>
        </p:nvCxnSpPr>
        <p:spPr>
          <a:xfrm>
            <a:off x="-48107" y="8926241"/>
            <a:ext cx="9185190" cy="49529"/>
          </a:xfrm>
          <a:prstGeom prst="line">
            <a:avLst/>
          </a:prstGeom>
          <a:ln w="98425" cmpd="dbl">
            <a:prstDash val="solid"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>
            <a:off x="23108" y="16800261"/>
            <a:ext cx="9233297" cy="49529"/>
          </a:xfrm>
          <a:prstGeom prst="line">
            <a:avLst/>
          </a:prstGeom>
          <a:ln w="98425" cmpd="dbl">
            <a:prstDash val="solid"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>
            <a:off x="0" y="22109991"/>
            <a:ext cx="9185190" cy="49529"/>
          </a:xfrm>
          <a:prstGeom prst="line">
            <a:avLst/>
          </a:prstGeom>
          <a:ln w="98425" cmpd="dbl">
            <a:prstDash val="solid"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>
            <a:off x="-48107" y="30969693"/>
            <a:ext cx="9185190" cy="49529"/>
          </a:xfrm>
          <a:prstGeom prst="line">
            <a:avLst/>
          </a:prstGeom>
          <a:ln w="98425" cmpd="dbl">
            <a:prstDash val="solid"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>
            <a:off x="4037917" y="37739413"/>
            <a:ext cx="9185190" cy="49529"/>
          </a:xfrm>
          <a:prstGeom prst="line">
            <a:avLst/>
          </a:prstGeom>
          <a:ln w="98425" cmpd="dbl">
            <a:prstDash val="solid"/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Elipsa 33"/>
          <p:cNvSpPr/>
          <p:nvPr/>
        </p:nvSpPr>
        <p:spPr>
          <a:xfrm>
            <a:off x="20581200" y="7994633"/>
            <a:ext cx="165600" cy="1647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Elipsa 34"/>
          <p:cNvSpPr/>
          <p:nvPr/>
        </p:nvSpPr>
        <p:spPr>
          <a:xfrm>
            <a:off x="20581200" y="7728083"/>
            <a:ext cx="165600" cy="1647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4" name="Elipsa 43"/>
          <p:cNvSpPr/>
          <p:nvPr/>
        </p:nvSpPr>
        <p:spPr>
          <a:xfrm>
            <a:off x="20581200" y="8232922"/>
            <a:ext cx="165600" cy="1647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0" name="Elipsa 49"/>
          <p:cNvSpPr/>
          <p:nvPr/>
        </p:nvSpPr>
        <p:spPr>
          <a:xfrm>
            <a:off x="20581200" y="12757133"/>
            <a:ext cx="165600" cy="1647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5" name="Elipsa 54"/>
          <p:cNvSpPr/>
          <p:nvPr/>
        </p:nvSpPr>
        <p:spPr>
          <a:xfrm>
            <a:off x="20581200" y="28082653"/>
            <a:ext cx="165600" cy="1656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6" name="Elipsa 55"/>
          <p:cNvSpPr/>
          <p:nvPr/>
        </p:nvSpPr>
        <p:spPr>
          <a:xfrm>
            <a:off x="20581200" y="29718810"/>
            <a:ext cx="165600" cy="1656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7" name="Elipsa 56"/>
          <p:cNvSpPr/>
          <p:nvPr/>
        </p:nvSpPr>
        <p:spPr>
          <a:xfrm>
            <a:off x="20581200" y="8488023"/>
            <a:ext cx="165600" cy="164725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8" name="Elipsa 57"/>
          <p:cNvSpPr/>
          <p:nvPr/>
        </p:nvSpPr>
        <p:spPr>
          <a:xfrm>
            <a:off x="20581200" y="13240998"/>
            <a:ext cx="165600" cy="164725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9" name="Elipsa 58"/>
          <p:cNvSpPr/>
          <p:nvPr/>
        </p:nvSpPr>
        <p:spPr>
          <a:xfrm>
            <a:off x="20581200" y="13758524"/>
            <a:ext cx="165600" cy="164725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0" name="Elipsa 59"/>
          <p:cNvSpPr/>
          <p:nvPr/>
        </p:nvSpPr>
        <p:spPr>
          <a:xfrm>
            <a:off x="20581200" y="26411273"/>
            <a:ext cx="165600" cy="165600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1" name="Elipsa 60"/>
          <p:cNvSpPr/>
          <p:nvPr/>
        </p:nvSpPr>
        <p:spPr>
          <a:xfrm>
            <a:off x="20581200" y="32725877"/>
            <a:ext cx="165600" cy="165600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2" name="Elipsa 61"/>
          <p:cNvSpPr/>
          <p:nvPr/>
        </p:nvSpPr>
        <p:spPr>
          <a:xfrm>
            <a:off x="20573525" y="33387276"/>
            <a:ext cx="165600" cy="165600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3" name="Elipsa 62"/>
          <p:cNvSpPr/>
          <p:nvPr/>
        </p:nvSpPr>
        <p:spPr>
          <a:xfrm>
            <a:off x="20581200" y="8760702"/>
            <a:ext cx="165600" cy="164725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4" name="Elipsa 63"/>
          <p:cNvSpPr/>
          <p:nvPr/>
        </p:nvSpPr>
        <p:spPr>
          <a:xfrm>
            <a:off x="20581200" y="9010597"/>
            <a:ext cx="165600" cy="164725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5" name="Elipsa 64"/>
          <p:cNvSpPr/>
          <p:nvPr/>
        </p:nvSpPr>
        <p:spPr>
          <a:xfrm>
            <a:off x="20581200" y="12999327"/>
            <a:ext cx="165600" cy="164725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6" name="Elipsa 65"/>
          <p:cNvSpPr/>
          <p:nvPr/>
        </p:nvSpPr>
        <p:spPr>
          <a:xfrm>
            <a:off x="20581200" y="25764100"/>
            <a:ext cx="165600" cy="165600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7" name="Elipsa 66"/>
          <p:cNvSpPr/>
          <p:nvPr/>
        </p:nvSpPr>
        <p:spPr>
          <a:xfrm>
            <a:off x="20581200" y="26081224"/>
            <a:ext cx="165600" cy="165600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8" name="Elipsa 67"/>
          <p:cNvSpPr/>
          <p:nvPr/>
        </p:nvSpPr>
        <p:spPr>
          <a:xfrm>
            <a:off x="20581200" y="32393500"/>
            <a:ext cx="165600" cy="165600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9" name="Elipsa 68"/>
          <p:cNvSpPr/>
          <p:nvPr/>
        </p:nvSpPr>
        <p:spPr>
          <a:xfrm>
            <a:off x="20581200" y="9281362"/>
            <a:ext cx="165600" cy="164725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0" name="Elipsa 69"/>
          <p:cNvSpPr/>
          <p:nvPr/>
        </p:nvSpPr>
        <p:spPr>
          <a:xfrm>
            <a:off x="20581200" y="9513410"/>
            <a:ext cx="165600" cy="164725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1" name="Elipsa 70"/>
          <p:cNvSpPr/>
          <p:nvPr/>
        </p:nvSpPr>
        <p:spPr>
          <a:xfrm>
            <a:off x="20581200" y="9753397"/>
            <a:ext cx="165600" cy="164725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3" name="Elipsa 72"/>
          <p:cNvSpPr/>
          <p:nvPr/>
        </p:nvSpPr>
        <p:spPr>
          <a:xfrm>
            <a:off x="20581200" y="10035546"/>
            <a:ext cx="165600" cy="164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5" name="Elipsa 74"/>
          <p:cNvSpPr/>
          <p:nvPr/>
        </p:nvSpPr>
        <p:spPr>
          <a:xfrm>
            <a:off x="20581200" y="10325147"/>
            <a:ext cx="165600" cy="164725"/>
          </a:xfrm>
          <a:prstGeom prst="ellipse">
            <a:avLst/>
          </a:prstGeom>
          <a:solidFill>
            <a:srgbClr val="FDC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6" name="Elipsa 75"/>
          <p:cNvSpPr/>
          <p:nvPr/>
        </p:nvSpPr>
        <p:spPr>
          <a:xfrm>
            <a:off x="20581200" y="10601420"/>
            <a:ext cx="165600" cy="164725"/>
          </a:xfrm>
          <a:prstGeom prst="ellipse">
            <a:avLst/>
          </a:prstGeom>
          <a:solidFill>
            <a:srgbClr val="FDC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7" name="Elipsa 76"/>
          <p:cNvSpPr/>
          <p:nvPr/>
        </p:nvSpPr>
        <p:spPr>
          <a:xfrm>
            <a:off x="20581200" y="12197203"/>
            <a:ext cx="165600" cy="164725"/>
          </a:xfrm>
          <a:prstGeom prst="ellipse">
            <a:avLst/>
          </a:prstGeom>
          <a:solidFill>
            <a:srgbClr val="FDC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8" name="Elipsa 77"/>
          <p:cNvSpPr/>
          <p:nvPr/>
        </p:nvSpPr>
        <p:spPr>
          <a:xfrm>
            <a:off x="20581200" y="11148860"/>
            <a:ext cx="165600" cy="164725"/>
          </a:xfrm>
          <a:prstGeom prst="ellipse">
            <a:avLst/>
          </a:prstGeom>
          <a:solidFill>
            <a:srgbClr val="FDC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9" name="Elipsa 78"/>
          <p:cNvSpPr/>
          <p:nvPr/>
        </p:nvSpPr>
        <p:spPr>
          <a:xfrm>
            <a:off x="20581200" y="30362590"/>
            <a:ext cx="165600" cy="165600"/>
          </a:xfrm>
          <a:prstGeom prst="ellipse">
            <a:avLst/>
          </a:prstGeom>
          <a:solidFill>
            <a:srgbClr val="FDC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0" name="Elipsa 79"/>
          <p:cNvSpPr/>
          <p:nvPr/>
        </p:nvSpPr>
        <p:spPr>
          <a:xfrm>
            <a:off x="20581200" y="31715140"/>
            <a:ext cx="165600" cy="165600"/>
          </a:xfrm>
          <a:prstGeom prst="ellipse">
            <a:avLst/>
          </a:prstGeom>
          <a:solidFill>
            <a:srgbClr val="FDC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1" name="Elipsa 80"/>
          <p:cNvSpPr/>
          <p:nvPr/>
        </p:nvSpPr>
        <p:spPr>
          <a:xfrm>
            <a:off x="20581200" y="31419865"/>
            <a:ext cx="165600" cy="165600"/>
          </a:xfrm>
          <a:prstGeom prst="ellipse">
            <a:avLst/>
          </a:prstGeom>
          <a:solidFill>
            <a:srgbClr val="FDC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2" name="Elipsa 81"/>
          <p:cNvSpPr/>
          <p:nvPr/>
        </p:nvSpPr>
        <p:spPr>
          <a:xfrm>
            <a:off x="20573415" y="36343290"/>
            <a:ext cx="165600" cy="165600"/>
          </a:xfrm>
          <a:prstGeom prst="ellipse">
            <a:avLst/>
          </a:prstGeom>
          <a:solidFill>
            <a:srgbClr val="FDC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3" name="Elipsa 82"/>
          <p:cNvSpPr/>
          <p:nvPr/>
        </p:nvSpPr>
        <p:spPr>
          <a:xfrm>
            <a:off x="20581200" y="10860669"/>
            <a:ext cx="165600" cy="164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4" name="Elipsa 83"/>
          <p:cNvSpPr/>
          <p:nvPr/>
        </p:nvSpPr>
        <p:spPr>
          <a:xfrm>
            <a:off x="20581200" y="11429191"/>
            <a:ext cx="165600" cy="164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5" name="Elipsa 84"/>
          <p:cNvSpPr/>
          <p:nvPr/>
        </p:nvSpPr>
        <p:spPr>
          <a:xfrm>
            <a:off x="20581200" y="12482035"/>
            <a:ext cx="165600" cy="164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7" name="Elipsa 86"/>
          <p:cNvSpPr/>
          <p:nvPr/>
        </p:nvSpPr>
        <p:spPr>
          <a:xfrm>
            <a:off x="20581200" y="30709779"/>
            <a:ext cx="165600" cy="165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8" name="Elipsa 87"/>
          <p:cNvSpPr/>
          <p:nvPr/>
        </p:nvSpPr>
        <p:spPr>
          <a:xfrm>
            <a:off x="20581200" y="32081379"/>
            <a:ext cx="165600" cy="165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9" name="Elipsa 88"/>
          <p:cNvSpPr/>
          <p:nvPr/>
        </p:nvSpPr>
        <p:spPr>
          <a:xfrm>
            <a:off x="20581200" y="11696790"/>
            <a:ext cx="165600" cy="1647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0" name="Elipsa 89"/>
          <p:cNvSpPr/>
          <p:nvPr/>
        </p:nvSpPr>
        <p:spPr>
          <a:xfrm>
            <a:off x="20581200" y="11931552"/>
            <a:ext cx="165600" cy="1647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1" name="Elipsa 90"/>
          <p:cNvSpPr/>
          <p:nvPr/>
        </p:nvSpPr>
        <p:spPr>
          <a:xfrm>
            <a:off x="20581200" y="28416092"/>
            <a:ext cx="165600" cy="165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3" name="Elipsa 92"/>
          <p:cNvSpPr/>
          <p:nvPr/>
        </p:nvSpPr>
        <p:spPr>
          <a:xfrm>
            <a:off x="20581200" y="13528822"/>
            <a:ext cx="165600" cy="1647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4" name="Elipsa 93"/>
          <p:cNvSpPr/>
          <p:nvPr/>
        </p:nvSpPr>
        <p:spPr>
          <a:xfrm>
            <a:off x="20581200" y="14010407"/>
            <a:ext cx="165600" cy="164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6" name="Elipsa 95"/>
          <p:cNvSpPr/>
          <p:nvPr/>
        </p:nvSpPr>
        <p:spPr>
          <a:xfrm>
            <a:off x="20581200" y="14241437"/>
            <a:ext cx="165600" cy="1647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7" name="Elipsa 96"/>
          <p:cNvSpPr/>
          <p:nvPr/>
        </p:nvSpPr>
        <p:spPr>
          <a:xfrm>
            <a:off x="20581200" y="14539146"/>
            <a:ext cx="165600" cy="164725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8" name="Elipsa 97"/>
          <p:cNvSpPr/>
          <p:nvPr/>
        </p:nvSpPr>
        <p:spPr>
          <a:xfrm>
            <a:off x="20588765" y="14805916"/>
            <a:ext cx="165600" cy="164725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9" name="Elipsa 98"/>
          <p:cNvSpPr/>
          <p:nvPr/>
        </p:nvSpPr>
        <p:spPr>
          <a:xfrm>
            <a:off x="20581200" y="15331106"/>
            <a:ext cx="165600" cy="164725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0" name="Elipsa 99"/>
          <p:cNvSpPr/>
          <p:nvPr/>
        </p:nvSpPr>
        <p:spPr>
          <a:xfrm>
            <a:off x="20581200" y="15562317"/>
            <a:ext cx="165600" cy="164725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1" name="Elipsa 100"/>
          <p:cNvSpPr/>
          <p:nvPr/>
        </p:nvSpPr>
        <p:spPr>
          <a:xfrm>
            <a:off x="20579760" y="15831177"/>
            <a:ext cx="165600" cy="164725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2" name="Elipsa 101"/>
          <p:cNvSpPr/>
          <p:nvPr/>
        </p:nvSpPr>
        <p:spPr>
          <a:xfrm>
            <a:off x="20581200" y="16080030"/>
            <a:ext cx="165600" cy="164725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3" name="Elipsa 102"/>
          <p:cNvSpPr/>
          <p:nvPr/>
        </p:nvSpPr>
        <p:spPr>
          <a:xfrm>
            <a:off x="20581200" y="16341269"/>
            <a:ext cx="165600" cy="164725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4" name="Elipsa 103"/>
          <p:cNvSpPr/>
          <p:nvPr/>
        </p:nvSpPr>
        <p:spPr>
          <a:xfrm>
            <a:off x="20581200" y="17394472"/>
            <a:ext cx="165600" cy="164725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5" name="Elipsa 104"/>
          <p:cNvSpPr/>
          <p:nvPr/>
        </p:nvSpPr>
        <p:spPr>
          <a:xfrm>
            <a:off x="20581200" y="40018043"/>
            <a:ext cx="165600" cy="1656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7" name="Elipsa 106"/>
          <p:cNvSpPr/>
          <p:nvPr/>
        </p:nvSpPr>
        <p:spPr>
          <a:xfrm>
            <a:off x="20581200" y="41018090"/>
            <a:ext cx="165600" cy="1656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8" name="Elipsa 107"/>
          <p:cNvSpPr/>
          <p:nvPr/>
        </p:nvSpPr>
        <p:spPr>
          <a:xfrm>
            <a:off x="20572030" y="41360982"/>
            <a:ext cx="165600" cy="1656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2" name="Elipsa 111"/>
          <p:cNvSpPr/>
          <p:nvPr/>
        </p:nvSpPr>
        <p:spPr>
          <a:xfrm>
            <a:off x="20581200" y="15066173"/>
            <a:ext cx="165600" cy="164725"/>
          </a:xfrm>
          <a:prstGeom prst="ellipse">
            <a:avLst/>
          </a:prstGeom>
          <a:solidFill>
            <a:srgbClr val="352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3" name="Elipsa 112"/>
          <p:cNvSpPr/>
          <p:nvPr/>
        </p:nvSpPr>
        <p:spPr>
          <a:xfrm>
            <a:off x="20581200" y="18487934"/>
            <a:ext cx="165600" cy="164725"/>
          </a:xfrm>
          <a:prstGeom prst="ellipse">
            <a:avLst/>
          </a:prstGeom>
          <a:solidFill>
            <a:srgbClr val="352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4" name="Elipsa 113"/>
          <p:cNvSpPr/>
          <p:nvPr/>
        </p:nvSpPr>
        <p:spPr>
          <a:xfrm>
            <a:off x="20581200" y="17675626"/>
            <a:ext cx="165600" cy="164725"/>
          </a:xfrm>
          <a:prstGeom prst="ellipse">
            <a:avLst/>
          </a:prstGeom>
          <a:solidFill>
            <a:srgbClr val="352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5" name="Elipsa 114"/>
          <p:cNvSpPr/>
          <p:nvPr/>
        </p:nvSpPr>
        <p:spPr>
          <a:xfrm>
            <a:off x="20581200" y="36660540"/>
            <a:ext cx="165600" cy="165600"/>
          </a:xfrm>
          <a:prstGeom prst="ellipse">
            <a:avLst/>
          </a:prstGeom>
          <a:solidFill>
            <a:srgbClr val="352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6" name="Elipsa 115"/>
          <p:cNvSpPr/>
          <p:nvPr/>
        </p:nvSpPr>
        <p:spPr>
          <a:xfrm>
            <a:off x="20565795" y="40675151"/>
            <a:ext cx="165600" cy="165600"/>
          </a:xfrm>
          <a:prstGeom prst="ellipse">
            <a:avLst/>
          </a:prstGeom>
          <a:solidFill>
            <a:srgbClr val="352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8" name="Elipsa 117"/>
          <p:cNvSpPr/>
          <p:nvPr/>
        </p:nvSpPr>
        <p:spPr>
          <a:xfrm>
            <a:off x="20581200" y="16580261"/>
            <a:ext cx="165600" cy="164725"/>
          </a:xfrm>
          <a:prstGeom prst="ellipse">
            <a:avLst/>
          </a:prstGeom>
          <a:solidFill>
            <a:schemeClr val="bg1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9" name="Elipsa 118"/>
          <p:cNvSpPr/>
          <p:nvPr/>
        </p:nvSpPr>
        <p:spPr>
          <a:xfrm>
            <a:off x="20581200" y="16849790"/>
            <a:ext cx="165600" cy="164725"/>
          </a:xfrm>
          <a:prstGeom prst="ellipse">
            <a:avLst/>
          </a:prstGeom>
          <a:solidFill>
            <a:schemeClr val="bg1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1" name="Elipsa 120"/>
          <p:cNvSpPr/>
          <p:nvPr/>
        </p:nvSpPr>
        <p:spPr>
          <a:xfrm>
            <a:off x="20581200" y="17122623"/>
            <a:ext cx="165600" cy="164725"/>
          </a:xfrm>
          <a:prstGeom prst="ellipse">
            <a:avLst/>
          </a:prstGeom>
          <a:pattFill prst="pct6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2" name="Elipsa 121"/>
          <p:cNvSpPr/>
          <p:nvPr/>
        </p:nvSpPr>
        <p:spPr>
          <a:xfrm>
            <a:off x="20581200" y="17951297"/>
            <a:ext cx="165600" cy="164725"/>
          </a:xfrm>
          <a:prstGeom prst="ellipse">
            <a:avLst/>
          </a:prstGeom>
          <a:pattFill prst="pct6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3" name="Elipsa 122"/>
          <p:cNvSpPr/>
          <p:nvPr/>
        </p:nvSpPr>
        <p:spPr>
          <a:xfrm>
            <a:off x="20581200" y="18223632"/>
            <a:ext cx="165600" cy="164725"/>
          </a:xfrm>
          <a:prstGeom prst="ellipse">
            <a:avLst/>
          </a:prstGeom>
          <a:pattFill prst="pct6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4" name="Elipsa 123"/>
          <p:cNvSpPr/>
          <p:nvPr/>
        </p:nvSpPr>
        <p:spPr>
          <a:xfrm>
            <a:off x="20581200" y="37024109"/>
            <a:ext cx="165600" cy="165600"/>
          </a:xfrm>
          <a:prstGeom prst="ellipse">
            <a:avLst/>
          </a:prstGeom>
          <a:pattFill prst="pct6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5" name="Elipsa 124"/>
          <p:cNvSpPr/>
          <p:nvPr/>
        </p:nvSpPr>
        <p:spPr>
          <a:xfrm>
            <a:off x="20581200" y="39373854"/>
            <a:ext cx="165600" cy="165600"/>
          </a:xfrm>
          <a:prstGeom prst="ellipse">
            <a:avLst/>
          </a:prstGeom>
          <a:pattFill prst="pct6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6" name="Elipsa 125"/>
          <p:cNvSpPr/>
          <p:nvPr/>
        </p:nvSpPr>
        <p:spPr>
          <a:xfrm>
            <a:off x="20581200" y="39662852"/>
            <a:ext cx="165600" cy="165600"/>
          </a:xfrm>
          <a:prstGeom prst="ellipse">
            <a:avLst/>
          </a:prstGeom>
          <a:pattFill prst="pct6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7" name="Elipsa 126"/>
          <p:cNvSpPr/>
          <p:nvPr/>
        </p:nvSpPr>
        <p:spPr>
          <a:xfrm>
            <a:off x="20581200" y="18748035"/>
            <a:ext cx="165600" cy="164725"/>
          </a:xfrm>
          <a:prstGeom prst="ellipse">
            <a:avLst/>
          </a:prstGeom>
          <a:pattFill prst="pct60">
            <a:fgClr>
              <a:srgbClr val="FF33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8" name="Elipsa 127"/>
          <p:cNvSpPr/>
          <p:nvPr/>
        </p:nvSpPr>
        <p:spPr>
          <a:xfrm>
            <a:off x="20581200" y="18982797"/>
            <a:ext cx="165600" cy="164725"/>
          </a:xfrm>
          <a:prstGeom prst="ellipse">
            <a:avLst/>
          </a:prstGeom>
          <a:pattFill prst="pct60">
            <a:fgClr>
              <a:srgbClr val="FF33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9" name="Elipsa 128"/>
          <p:cNvSpPr/>
          <p:nvPr/>
        </p:nvSpPr>
        <p:spPr>
          <a:xfrm>
            <a:off x="20581200" y="20311908"/>
            <a:ext cx="165600" cy="165600"/>
          </a:xfrm>
          <a:prstGeom prst="ellipse">
            <a:avLst/>
          </a:prstGeom>
          <a:pattFill prst="pct60">
            <a:fgClr>
              <a:srgbClr val="FF33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0" name="Elipsa 129"/>
          <p:cNvSpPr/>
          <p:nvPr/>
        </p:nvSpPr>
        <p:spPr>
          <a:xfrm>
            <a:off x="20581200" y="37372834"/>
            <a:ext cx="165600" cy="165600"/>
          </a:xfrm>
          <a:prstGeom prst="ellipse">
            <a:avLst/>
          </a:prstGeom>
          <a:pattFill prst="pct60">
            <a:fgClr>
              <a:srgbClr val="FF33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1" name="Elipsa 130"/>
          <p:cNvSpPr/>
          <p:nvPr/>
        </p:nvSpPr>
        <p:spPr>
          <a:xfrm>
            <a:off x="20581200" y="37705712"/>
            <a:ext cx="165600" cy="165600"/>
          </a:xfrm>
          <a:prstGeom prst="ellipse">
            <a:avLst/>
          </a:prstGeom>
          <a:pattFill prst="pct60">
            <a:fgClr>
              <a:srgbClr val="FF33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2" name="Elipsa 131"/>
          <p:cNvSpPr/>
          <p:nvPr/>
        </p:nvSpPr>
        <p:spPr>
          <a:xfrm>
            <a:off x="20573525" y="39018663"/>
            <a:ext cx="165600" cy="165600"/>
          </a:xfrm>
          <a:prstGeom prst="ellipse">
            <a:avLst/>
          </a:prstGeom>
          <a:pattFill prst="pct60">
            <a:fgClr>
              <a:srgbClr val="FF33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3" name="Elipsa 132"/>
          <p:cNvSpPr/>
          <p:nvPr/>
        </p:nvSpPr>
        <p:spPr>
          <a:xfrm>
            <a:off x="20581200" y="19217558"/>
            <a:ext cx="165600" cy="165600"/>
          </a:xfrm>
          <a:prstGeom prst="ellipse">
            <a:avLst/>
          </a:prstGeom>
          <a:pattFill prst="pct60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4" name="Elipsa 133"/>
          <p:cNvSpPr/>
          <p:nvPr/>
        </p:nvSpPr>
        <p:spPr>
          <a:xfrm>
            <a:off x="20581200" y="19770007"/>
            <a:ext cx="165600" cy="165600"/>
          </a:xfrm>
          <a:prstGeom prst="ellipse">
            <a:avLst/>
          </a:prstGeom>
          <a:pattFill prst="pct60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5" name="Elipsa 134"/>
          <p:cNvSpPr/>
          <p:nvPr/>
        </p:nvSpPr>
        <p:spPr>
          <a:xfrm>
            <a:off x="20581200" y="20034742"/>
            <a:ext cx="165600" cy="165600"/>
          </a:xfrm>
          <a:prstGeom prst="ellipse">
            <a:avLst/>
          </a:prstGeom>
          <a:pattFill prst="pct60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6" name="Elipsa 135"/>
          <p:cNvSpPr/>
          <p:nvPr/>
        </p:nvSpPr>
        <p:spPr>
          <a:xfrm>
            <a:off x="20581200" y="19500244"/>
            <a:ext cx="165600" cy="165600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7" name="Elipsa 136"/>
          <p:cNvSpPr/>
          <p:nvPr/>
        </p:nvSpPr>
        <p:spPr>
          <a:xfrm>
            <a:off x="20573525" y="21918213"/>
            <a:ext cx="165600" cy="165600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8" name="Elipsa 137"/>
          <p:cNvSpPr/>
          <p:nvPr/>
        </p:nvSpPr>
        <p:spPr>
          <a:xfrm>
            <a:off x="20581200" y="34413620"/>
            <a:ext cx="165600" cy="165600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9" name="Elipsa 138"/>
          <p:cNvSpPr/>
          <p:nvPr/>
        </p:nvSpPr>
        <p:spPr>
          <a:xfrm>
            <a:off x="20581200" y="38040331"/>
            <a:ext cx="165600" cy="165600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0" name="Elipsa 139"/>
          <p:cNvSpPr/>
          <p:nvPr/>
        </p:nvSpPr>
        <p:spPr>
          <a:xfrm>
            <a:off x="20581200" y="20579104"/>
            <a:ext cx="165600" cy="165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2" name="Elipsa 141"/>
          <p:cNvSpPr/>
          <p:nvPr/>
        </p:nvSpPr>
        <p:spPr>
          <a:xfrm>
            <a:off x="20581200" y="20817758"/>
            <a:ext cx="165600" cy="165600"/>
          </a:xfrm>
          <a:prstGeom prst="ellipse">
            <a:avLst/>
          </a:prstGeom>
          <a:solidFill>
            <a:srgbClr val="0B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3" name="Elipsa 142"/>
          <p:cNvSpPr/>
          <p:nvPr/>
        </p:nvSpPr>
        <p:spPr>
          <a:xfrm>
            <a:off x="20581200" y="21092274"/>
            <a:ext cx="165600" cy="165600"/>
          </a:xfrm>
          <a:prstGeom prst="ellipse">
            <a:avLst/>
          </a:prstGeom>
          <a:solidFill>
            <a:srgbClr val="0B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5" name="Elipsa 144"/>
          <p:cNvSpPr/>
          <p:nvPr/>
        </p:nvSpPr>
        <p:spPr>
          <a:xfrm>
            <a:off x="20581200" y="24762810"/>
            <a:ext cx="165600" cy="165600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6" name="Elipsa 145"/>
          <p:cNvSpPr/>
          <p:nvPr/>
        </p:nvSpPr>
        <p:spPr>
          <a:xfrm>
            <a:off x="20581200" y="24518589"/>
            <a:ext cx="165600" cy="165600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7" name="Elipsa 146"/>
          <p:cNvSpPr/>
          <p:nvPr/>
        </p:nvSpPr>
        <p:spPr>
          <a:xfrm>
            <a:off x="20581200" y="25018825"/>
            <a:ext cx="165600" cy="165600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8" name="Elipsa 147"/>
          <p:cNvSpPr/>
          <p:nvPr/>
        </p:nvSpPr>
        <p:spPr>
          <a:xfrm>
            <a:off x="20581200" y="22416866"/>
            <a:ext cx="165600" cy="165600"/>
          </a:xfrm>
          <a:prstGeom prst="ellipse">
            <a:avLst/>
          </a:prstGeom>
          <a:pattFill prst="pct60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9" name="Elipsa 148"/>
          <p:cNvSpPr/>
          <p:nvPr/>
        </p:nvSpPr>
        <p:spPr>
          <a:xfrm>
            <a:off x="20579760" y="22694610"/>
            <a:ext cx="165600" cy="165600"/>
          </a:xfrm>
          <a:prstGeom prst="ellipse">
            <a:avLst/>
          </a:prstGeom>
          <a:pattFill prst="pct60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0" name="Elipsa 149"/>
          <p:cNvSpPr/>
          <p:nvPr/>
        </p:nvSpPr>
        <p:spPr>
          <a:xfrm>
            <a:off x="20581200" y="22968751"/>
            <a:ext cx="165600" cy="165600"/>
          </a:xfrm>
          <a:prstGeom prst="ellipse">
            <a:avLst/>
          </a:prstGeom>
          <a:pattFill prst="pct60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1" name="Elipsa 150"/>
          <p:cNvSpPr/>
          <p:nvPr/>
        </p:nvSpPr>
        <p:spPr>
          <a:xfrm>
            <a:off x="20581200" y="34750433"/>
            <a:ext cx="165600" cy="165600"/>
          </a:xfrm>
          <a:prstGeom prst="ellipse">
            <a:avLst/>
          </a:prstGeom>
          <a:pattFill prst="pct60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2" name="Elipsa 151"/>
          <p:cNvSpPr/>
          <p:nvPr/>
        </p:nvSpPr>
        <p:spPr>
          <a:xfrm>
            <a:off x="20581200" y="35076954"/>
            <a:ext cx="165600" cy="165600"/>
          </a:xfrm>
          <a:prstGeom prst="ellipse">
            <a:avLst/>
          </a:prstGeom>
          <a:pattFill prst="pct60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3" name="Elipsa 152"/>
          <p:cNvSpPr/>
          <p:nvPr/>
        </p:nvSpPr>
        <p:spPr>
          <a:xfrm>
            <a:off x="20588765" y="23455564"/>
            <a:ext cx="165600" cy="165600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4" name="Elipsa 153"/>
          <p:cNvSpPr/>
          <p:nvPr/>
        </p:nvSpPr>
        <p:spPr>
          <a:xfrm>
            <a:off x="20581200" y="23693531"/>
            <a:ext cx="165600" cy="165600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5" name="Elipsa 154"/>
          <p:cNvSpPr/>
          <p:nvPr/>
        </p:nvSpPr>
        <p:spPr>
          <a:xfrm>
            <a:off x="20581200" y="24242393"/>
            <a:ext cx="165600" cy="165600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7" name="Elipsa 156"/>
          <p:cNvSpPr/>
          <p:nvPr/>
        </p:nvSpPr>
        <p:spPr>
          <a:xfrm>
            <a:off x="20581200" y="21371124"/>
            <a:ext cx="165600" cy="165600"/>
          </a:xfrm>
          <a:prstGeom prst="ellipse">
            <a:avLst/>
          </a:prstGeom>
          <a:solidFill>
            <a:srgbClr val="5B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8" name="Elipsa 157"/>
          <p:cNvSpPr/>
          <p:nvPr/>
        </p:nvSpPr>
        <p:spPr>
          <a:xfrm>
            <a:off x="20581200" y="21649090"/>
            <a:ext cx="165600" cy="165600"/>
          </a:xfrm>
          <a:prstGeom prst="ellipse">
            <a:avLst/>
          </a:prstGeom>
          <a:solidFill>
            <a:srgbClr val="C8B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9" name="Elipsa 158"/>
          <p:cNvSpPr/>
          <p:nvPr/>
        </p:nvSpPr>
        <p:spPr>
          <a:xfrm>
            <a:off x="20581200" y="33727238"/>
            <a:ext cx="165600" cy="165600"/>
          </a:xfrm>
          <a:prstGeom prst="ellipse">
            <a:avLst/>
          </a:prstGeom>
          <a:solidFill>
            <a:srgbClr val="C8B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0" name="Elipsa 159"/>
          <p:cNvSpPr/>
          <p:nvPr/>
        </p:nvSpPr>
        <p:spPr>
          <a:xfrm>
            <a:off x="20572030" y="22169368"/>
            <a:ext cx="165600" cy="165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1" name="Elipsa 160"/>
          <p:cNvSpPr/>
          <p:nvPr/>
        </p:nvSpPr>
        <p:spPr>
          <a:xfrm>
            <a:off x="20572030" y="34065246"/>
            <a:ext cx="165600" cy="165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2" name="Elipsa 161"/>
          <p:cNvSpPr/>
          <p:nvPr/>
        </p:nvSpPr>
        <p:spPr>
          <a:xfrm>
            <a:off x="20581200" y="35390789"/>
            <a:ext cx="165600" cy="165600"/>
          </a:xfrm>
          <a:prstGeom prst="ellipse">
            <a:avLst/>
          </a:prstGeom>
          <a:solidFill>
            <a:srgbClr val="5B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3" name="Elipsa 162"/>
          <p:cNvSpPr/>
          <p:nvPr/>
        </p:nvSpPr>
        <p:spPr>
          <a:xfrm>
            <a:off x="20581200" y="23210241"/>
            <a:ext cx="165600" cy="165600"/>
          </a:xfrm>
          <a:prstGeom prst="ellipse">
            <a:avLst/>
          </a:prstGeom>
          <a:solidFill>
            <a:srgbClr val="03E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4" name="Elipsa 163"/>
          <p:cNvSpPr/>
          <p:nvPr/>
        </p:nvSpPr>
        <p:spPr>
          <a:xfrm>
            <a:off x="20581200" y="35708039"/>
            <a:ext cx="165600" cy="165600"/>
          </a:xfrm>
          <a:prstGeom prst="ellipse">
            <a:avLst/>
          </a:prstGeom>
          <a:solidFill>
            <a:srgbClr val="03E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6" name="Elipsa 165"/>
          <p:cNvSpPr/>
          <p:nvPr/>
        </p:nvSpPr>
        <p:spPr>
          <a:xfrm flipH="1" flipV="1">
            <a:off x="20581200" y="23959982"/>
            <a:ext cx="165600" cy="16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8" name="Elipsa 167"/>
          <p:cNvSpPr/>
          <p:nvPr/>
        </p:nvSpPr>
        <p:spPr>
          <a:xfrm>
            <a:off x="20581200" y="31029787"/>
            <a:ext cx="165600" cy="165600"/>
          </a:xfrm>
          <a:prstGeom prst="ellipse">
            <a:avLst/>
          </a:prstGeom>
          <a:solidFill>
            <a:srgbClr val="352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9" name="Elipsa 168"/>
          <p:cNvSpPr/>
          <p:nvPr/>
        </p:nvSpPr>
        <p:spPr>
          <a:xfrm>
            <a:off x="20572030" y="36028950"/>
            <a:ext cx="165600" cy="1656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0" name="Elipsa 169"/>
          <p:cNvSpPr/>
          <p:nvPr/>
        </p:nvSpPr>
        <p:spPr>
          <a:xfrm>
            <a:off x="20581200" y="38381201"/>
            <a:ext cx="165600" cy="165600"/>
          </a:xfrm>
          <a:prstGeom prst="ellipse">
            <a:avLst/>
          </a:prstGeom>
          <a:pattFill prst="pct60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1" name="Elipsa 170"/>
          <p:cNvSpPr/>
          <p:nvPr/>
        </p:nvSpPr>
        <p:spPr>
          <a:xfrm>
            <a:off x="20581200" y="38680889"/>
            <a:ext cx="165600" cy="165600"/>
          </a:xfrm>
          <a:prstGeom prst="ellipse">
            <a:avLst/>
          </a:prstGeom>
          <a:pattFill prst="pct60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2" name="Elipsa 171"/>
          <p:cNvSpPr/>
          <p:nvPr/>
        </p:nvSpPr>
        <p:spPr>
          <a:xfrm>
            <a:off x="20581200" y="28723346"/>
            <a:ext cx="165600" cy="165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3" name="Elipsa 172"/>
          <p:cNvSpPr/>
          <p:nvPr/>
        </p:nvSpPr>
        <p:spPr>
          <a:xfrm>
            <a:off x="20581200" y="29040471"/>
            <a:ext cx="165600" cy="165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4" name="Elipsa 173"/>
          <p:cNvSpPr/>
          <p:nvPr/>
        </p:nvSpPr>
        <p:spPr>
          <a:xfrm>
            <a:off x="20574208" y="29373565"/>
            <a:ext cx="165600" cy="165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5" name="Elipsa 174"/>
          <p:cNvSpPr/>
          <p:nvPr/>
        </p:nvSpPr>
        <p:spPr>
          <a:xfrm>
            <a:off x="20581200" y="30028835"/>
            <a:ext cx="165600" cy="16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6" name="Elipsa 175"/>
          <p:cNvSpPr/>
          <p:nvPr/>
        </p:nvSpPr>
        <p:spPr>
          <a:xfrm>
            <a:off x="20581200" y="40335168"/>
            <a:ext cx="165600" cy="1656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7" name="Elipsa 176"/>
          <p:cNvSpPr/>
          <p:nvPr/>
        </p:nvSpPr>
        <p:spPr>
          <a:xfrm>
            <a:off x="20581200" y="41703968"/>
            <a:ext cx="165600" cy="1656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8" name="Elipsa 177"/>
          <p:cNvSpPr/>
          <p:nvPr/>
        </p:nvSpPr>
        <p:spPr>
          <a:xfrm>
            <a:off x="20581200" y="42352224"/>
            <a:ext cx="165600" cy="1656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9" name="Elipsa 178"/>
          <p:cNvSpPr/>
          <p:nvPr/>
        </p:nvSpPr>
        <p:spPr>
          <a:xfrm>
            <a:off x="20581200" y="42046868"/>
            <a:ext cx="165600" cy="1656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1051" name="Grupa 1050"/>
          <p:cNvGrpSpPr/>
          <p:nvPr/>
        </p:nvGrpSpPr>
        <p:grpSpPr>
          <a:xfrm>
            <a:off x="21685489" y="19284060"/>
            <a:ext cx="7570375" cy="11471352"/>
            <a:chOff x="21752106" y="19129370"/>
            <a:chExt cx="7551872" cy="11471352"/>
          </a:xfrm>
          <a:noFill/>
        </p:grpSpPr>
        <p:grpSp>
          <p:nvGrpSpPr>
            <p:cNvPr id="1050" name="Grupa 1049"/>
            <p:cNvGrpSpPr/>
            <p:nvPr/>
          </p:nvGrpSpPr>
          <p:grpSpPr>
            <a:xfrm>
              <a:off x="21987832" y="19129370"/>
              <a:ext cx="7316143" cy="9911597"/>
              <a:chOff x="21884442" y="17143964"/>
              <a:chExt cx="7316143" cy="9911597"/>
            </a:xfrm>
            <a:grpFill/>
          </p:grpSpPr>
          <p:grpSp>
            <p:nvGrpSpPr>
              <p:cNvPr id="1033" name="Grupa 1032"/>
              <p:cNvGrpSpPr/>
              <p:nvPr/>
            </p:nvGrpSpPr>
            <p:grpSpPr>
              <a:xfrm>
                <a:off x="21884444" y="17143964"/>
                <a:ext cx="7005828" cy="5529511"/>
                <a:chOff x="22862719" y="18017779"/>
                <a:chExt cx="5659693" cy="4208296"/>
              </a:xfrm>
              <a:grpFill/>
            </p:grpSpPr>
            <p:cxnSp>
              <p:nvCxnSpPr>
                <p:cNvPr id="11" name="Łącznik prostoliniowy 10"/>
                <p:cNvCxnSpPr/>
                <p:nvPr/>
              </p:nvCxnSpPr>
              <p:spPr>
                <a:xfrm>
                  <a:off x="22919305" y="18804208"/>
                  <a:ext cx="5598558" cy="0"/>
                </a:xfrm>
                <a:prstGeom prst="line">
                  <a:avLst/>
                </a:prstGeom>
                <a:grpFill/>
                <a:ln w="317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Łącznik prostoliniowy 179"/>
                <p:cNvCxnSpPr/>
                <p:nvPr/>
              </p:nvCxnSpPr>
              <p:spPr>
                <a:xfrm flipV="1">
                  <a:off x="28522412" y="18695657"/>
                  <a:ext cx="0" cy="260949"/>
                </a:xfrm>
                <a:prstGeom prst="line">
                  <a:avLst/>
                </a:prstGeom>
                <a:grpFill/>
                <a:ln w="317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Łącznik prostoliniowy 180"/>
                <p:cNvCxnSpPr/>
                <p:nvPr/>
              </p:nvCxnSpPr>
              <p:spPr>
                <a:xfrm flipV="1">
                  <a:off x="22919305" y="18695658"/>
                  <a:ext cx="0" cy="260949"/>
                </a:xfrm>
                <a:prstGeom prst="line">
                  <a:avLst/>
                </a:prstGeom>
                <a:grpFill/>
                <a:ln w="317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pole tekstowe 15"/>
                <p:cNvSpPr txBox="1"/>
                <p:nvPr/>
              </p:nvSpPr>
              <p:spPr>
                <a:xfrm>
                  <a:off x="22919305" y="18842925"/>
                  <a:ext cx="5598558" cy="42162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b="1" i="1" dirty="0" smtClean="0"/>
                    <a:t>TUB                                                                      </a:t>
                  </a:r>
                  <a:r>
                    <a:rPr lang="pl-PL" sz="1400" dirty="0" smtClean="0"/>
                    <a:t>331 </a:t>
                  </a:r>
                  <a:r>
                    <a:rPr lang="pl-PL" sz="1400" dirty="0"/>
                    <a:t>pz         </a:t>
                  </a:r>
                  <a:r>
                    <a:rPr lang="pl-PL" sz="1400" dirty="0" smtClean="0"/>
                    <a:t>                                               223 pz</a:t>
                  </a:r>
                  <a:r>
                    <a:rPr lang="pl-PL" sz="1400" b="1" i="1" dirty="0" smtClean="0"/>
                    <a:t>                                             </a:t>
                  </a:r>
                </a:p>
                <a:p>
                  <a:r>
                    <a:rPr lang="pl-PL" sz="1400" dirty="0" smtClean="0"/>
                    <a:t>554 pz</a:t>
                  </a:r>
                  <a:endParaRPr lang="pl-PL" sz="1400" dirty="0"/>
                </a:p>
              </p:txBody>
            </p:sp>
            <p:sp>
              <p:nvSpPr>
                <p:cNvPr id="182" name="pole tekstowe 181"/>
                <p:cNvSpPr txBox="1"/>
                <p:nvPr/>
              </p:nvSpPr>
              <p:spPr>
                <a:xfrm>
                  <a:off x="22885088" y="18017779"/>
                  <a:ext cx="5598558" cy="44505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3200" b="1" i="1" dirty="0" smtClean="0">
                      <a:solidFill>
                        <a:schemeClr val="accent6"/>
                      </a:solidFill>
                    </a:rPr>
                    <a:t>S. brevicaulis</a:t>
                  </a:r>
                  <a:endParaRPr lang="pl-PL" sz="2800" b="1" dirty="0">
                    <a:solidFill>
                      <a:schemeClr val="accent6"/>
                    </a:solidFill>
                  </a:endParaRPr>
                </a:p>
              </p:txBody>
            </p:sp>
            <p:cxnSp>
              <p:nvCxnSpPr>
                <p:cNvPr id="19" name="Łącznik prosty ze strzałką 18"/>
                <p:cNvCxnSpPr/>
                <p:nvPr/>
              </p:nvCxnSpPr>
              <p:spPr>
                <a:xfrm>
                  <a:off x="26212800" y="18517431"/>
                  <a:ext cx="0" cy="260101"/>
                </a:xfrm>
                <a:prstGeom prst="straightConnector1">
                  <a:avLst/>
                </a:prstGeom>
                <a:grpFill/>
                <a:ln w="28575"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pole tekstowe 26"/>
                <p:cNvSpPr txBox="1"/>
                <p:nvPr/>
              </p:nvSpPr>
              <p:spPr>
                <a:xfrm>
                  <a:off x="25957053" y="18283777"/>
                  <a:ext cx="870687" cy="40011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dirty="0" smtClean="0"/>
                    <a:t>MfeI</a:t>
                  </a:r>
                  <a:endParaRPr lang="pl-PL" sz="2000" dirty="0"/>
                </a:p>
              </p:txBody>
            </p:sp>
            <p:cxnSp>
              <p:nvCxnSpPr>
                <p:cNvPr id="183" name="Łącznik prostoliniowy 182"/>
                <p:cNvCxnSpPr/>
                <p:nvPr/>
              </p:nvCxnSpPr>
              <p:spPr>
                <a:xfrm>
                  <a:off x="22919305" y="20274795"/>
                  <a:ext cx="5598558" cy="0"/>
                </a:xfrm>
                <a:prstGeom prst="line">
                  <a:avLst/>
                </a:prstGeom>
                <a:grpFill/>
                <a:ln w="317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Łącznik prostoliniowy 183"/>
                <p:cNvCxnSpPr/>
                <p:nvPr/>
              </p:nvCxnSpPr>
              <p:spPr>
                <a:xfrm flipV="1">
                  <a:off x="22910860" y="20124724"/>
                  <a:ext cx="0" cy="260949"/>
                </a:xfrm>
                <a:prstGeom prst="line">
                  <a:avLst/>
                </a:prstGeom>
                <a:grpFill/>
                <a:ln w="317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Łącznik prostoliniowy 184"/>
                <p:cNvCxnSpPr/>
                <p:nvPr/>
              </p:nvCxnSpPr>
              <p:spPr>
                <a:xfrm flipV="1">
                  <a:off x="28522412" y="20144320"/>
                  <a:ext cx="0" cy="260949"/>
                </a:xfrm>
                <a:prstGeom prst="line">
                  <a:avLst/>
                </a:prstGeom>
                <a:grpFill/>
                <a:ln w="317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pole tekstowe 185"/>
                <p:cNvSpPr txBox="1"/>
                <p:nvPr/>
              </p:nvSpPr>
              <p:spPr>
                <a:xfrm>
                  <a:off x="22919305" y="20311908"/>
                  <a:ext cx="5598558" cy="42162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b="1" i="1" dirty="0" smtClean="0"/>
                    <a:t>TUB       </a:t>
                  </a:r>
                  <a:r>
                    <a:rPr lang="pl-PL" sz="1400" dirty="0" smtClean="0"/>
                    <a:t>64 pz         106 pz                                                                                                              378 pz                                              </a:t>
                  </a:r>
                  <a:endParaRPr lang="pl-PL" sz="1400" dirty="0"/>
                </a:p>
                <a:p>
                  <a:r>
                    <a:rPr lang="pl-PL" sz="1400" dirty="0" smtClean="0"/>
                    <a:t>548 pz</a:t>
                  </a:r>
                  <a:endParaRPr lang="pl-PL" sz="1400" dirty="0"/>
                </a:p>
              </p:txBody>
            </p:sp>
            <p:sp>
              <p:nvSpPr>
                <p:cNvPr id="187" name="pole tekstowe 186"/>
                <p:cNvSpPr txBox="1"/>
                <p:nvPr/>
              </p:nvSpPr>
              <p:spPr>
                <a:xfrm>
                  <a:off x="22879203" y="19301121"/>
                  <a:ext cx="5598558" cy="44505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3200" b="1" i="1" dirty="0" smtClean="0">
                      <a:solidFill>
                        <a:schemeClr val="accent6"/>
                      </a:solidFill>
                    </a:rPr>
                    <a:t>S. brumptii                              </a:t>
                  </a:r>
                  <a:r>
                    <a:rPr lang="pl-PL" sz="3200" b="1" dirty="0" smtClean="0">
                      <a:solidFill>
                        <a:schemeClr val="accent6"/>
                      </a:solidFill>
                    </a:rPr>
                    <a:t>                </a:t>
                  </a:r>
                  <a:endParaRPr lang="pl-PL" sz="3200" b="1" dirty="0">
                    <a:solidFill>
                      <a:schemeClr val="accent6"/>
                    </a:solidFill>
                  </a:endParaRPr>
                </a:p>
              </p:txBody>
            </p:sp>
            <p:cxnSp>
              <p:nvCxnSpPr>
                <p:cNvPr id="188" name="Łącznik prostoliniowy 187"/>
                <p:cNvCxnSpPr/>
                <p:nvPr/>
              </p:nvCxnSpPr>
              <p:spPr>
                <a:xfrm>
                  <a:off x="22923854" y="21789454"/>
                  <a:ext cx="5598558" cy="0"/>
                </a:xfrm>
                <a:prstGeom prst="line">
                  <a:avLst/>
                </a:prstGeom>
                <a:grpFill/>
                <a:ln w="317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Łącznik prostoliniowy 188"/>
                <p:cNvCxnSpPr/>
                <p:nvPr/>
              </p:nvCxnSpPr>
              <p:spPr>
                <a:xfrm flipV="1">
                  <a:off x="22919305" y="21651014"/>
                  <a:ext cx="0" cy="260949"/>
                </a:xfrm>
                <a:prstGeom prst="line">
                  <a:avLst/>
                </a:prstGeom>
                <a:grpFill/>
                <a:ln w="317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Łącznik prostoliniowy 189"/>
                <p:cNvCxnSpPr/>
                <p:nvPr/>
              </p:nvCxnSpPr>
              <p:spPr>
                <a:xfrm flipV="1">
                  <a:off x="28516826" y="21658979"/>
                  <a:ext cx="0" cy="260949"/>
                </a:xfrm>
                <a:prstGeom prst="line">
                  <a:avLst/>
                </a:prstGeom>
                <a:grpFill/>
                <a:ln w="317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1" name="pole tekstowe 190"/>
                <p:cNvSpPr txBox="1"/>
                <p:nvPr/>
              </p:nvSpPr>
              <p:spPr>
                <a:xfrm>
                  <a:off x="22923854" y="21804449"/>
                  <a:ext cx="5598558" cy="42162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b="1" i="1" dirty="0" smtClean="0"/>
                    <a:t>TUB                                              </a:t>
                  </a:r>
                  <a:r>
                    <a:rPr lang="pl-PL" sz="1400" dirty="0"/>
                    <a:t>229 pz             </a:t>
                  </a:r>
                  <a:r>
                    <a:rPr lang="pl-PL" sz="1400" dirty="0" smtClean="0"/>
                    <a:t>                                                                       317 </a:t>
                  </a:r>
                  <a:r>
                    <a:rPr lang="pl-PL" sz="1400" dirty="0"/>
                    <a:t>pz</a:t>
                  </a:r>
                </a:p>
                <a:p>
                  <a:r>
                    <a:rPr lang="pl-PL" sz="1400" dirty="0" smtClean="0"/>
                    <a:t>546 pz</a:t>
                  </a:r>
                  <a:endParaRPr lang="pl-PL" sz="1400" dirty="0"/>
                </a:p>
              </p:txBody>
            </p:sp>
            <p:sp>
              <p:nvSpPr>
                <p:cNvPr id="192" name="pole tekstowe 191"/>
                <p:cNvSpPr txBox="1"/>
                <p:nvPr/>
              </p:nvSpPr>
              <p:spPr>
                <a:xfrm>
                  <a:off x="22862719" y="20847748"/>
                  <a:ext cx="5598558" cy="44505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3200" b="1" i="1" dirty="0" smtClean="0">
                      <a:solidFill>
                        <a:schemeClr val="accent6"/>
                      </a:solidFill>
                    </a:rPr>
                    <a:t>S. koningii                             </a:t>
                  </a:r>
                  <a:r>
                    <a:rPr lang="pl-PL" sz="3200" b="1" dirty="0" smtClean="0">
                      <a:solidFill>
                        <a:schemeClr val="accent6"/>
                      </a:solidFill>
                    </a:rPr>
                    <a:t>                </a:t>
                  </a:r>
                  <a:endParaRPr lang="pl-PL" sz="3200" b="1" dirty="0">
                    <a:solidFill>
                      <a:schemeClr val="accent6"/>
                    </a:solidFill>
                  </a:endParaRPr>
                </a:p>
              </p:txBody>
            </p:sp>
            <p:cxnSp>
              <p:nvCxnSpPr>
                <p:cNvPr id="204" name="Łącznik prosty ze strzałką 203"/>
                <p:cNvCxnSpPr/>
                <p:nvPr/>
              </p:nvCxnSpPr>
              <p:spPr>
                <a:xfrm>
                  <a:off x="23746098" y="20010567"/>
                  <a:ext cx="0" cy="260101"/>
                </a:xfrm>
                <a:prstGeom prst="straightConnector1">
                  <a:avLst/>
                </a:prstGeom>
                <a:grpFill/>
                <a:ln w="28575"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Łącznik prosty ze strzałką 206"/>
                <p:cNvCxnSpPr/>
                <p:nvPr/>
              </p:nvCxnSpPr>
              <p:spPr>
                <a:xfrm>
                  <a:off x="24492078" y="20003243"/>
                  <a:ext cx="0" cy="260101"/>
                </a:xfrm>
                <a:prstGeom prst="straightConnector1">
                  <a:avLst/>
                </a:prstGeom>
                <a:grpFill/>
                <a:ln w="28575"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pole tekstowe 207"/>
                <p:cNvSpPr txBox="1"/>
                <p:nvPr/>
              </p:nvSpPr>
              <p:spPr>
                <a:xfrm>
                  <a:off x="23517223" y="19740507"/>
                  <a:ext cx="870687" cy="40011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dirty="0" smtClean="0"/>
                    <a:t>TfiI</a:t>
                  </a:r>
                  <a:endParaRPr lang="pl-PL" sz="2000" dirty="0"/>
                </a:p>
              </p:txBody>
            </p:sp>
            <p:sp>
              <p:nvSpPr>
                <p:cNvPr id="209" name="pole tekstowe 208"/>
                <p:cNvSpPr txBox="1"/>
                <p:nvPr/>
              </p:nvSpPr>
              <p:spPr>
                <a:xfrm>
                  <a:off x="24198845" y="19733183"/>
                  <a:ext cx="870687" cy="40011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dirty="0" smtClean="0"/>
                    <a:t>SnaBI</a:t>
                  </a:r>
                  <a:endParaRPr lang="pl-PL" sz="2000" dirty="0"/>
                </a:p>
              </p:txBody>
            </p:sp>
            <p:cxnSp>
              <p:nvCxnSpPr>
                <p:cNvPr id="210" name="Łącznik prosty ze strzałką 209"/>
                <p:cNvCxnSpPr/>
                <p:nvPr/>
              </p:nvCxnSpPr>
              <p:spPr>
                <a:xfrm>
                  <a:off x="25346293" y="21509470"/>
                  <a:ext cx="0" cy="260101"/>
                </a:xfrm>
                <a:prstGeom prst="straightConnector1">
                  <a:avLst/>
                </a:prstGeom>
                <a:grpFill/>
                <a:ln w="28575"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pole tekstowe 210"/>
                <p:cNvSpPr txBox="1"/>
                <p:nvPr/>
              </p:nvSpPr>
              <p:spPr>
                <a:xfrm>
                  <a:off x="24943027" y="21246397"/>
                  <a:ext cx="870687" cy="40011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dirty="0" smtClean="0"/>
                    <a:t>BstAPI</a:t>
                  </a:r>
                  <a:endParaRPr lang="pl-PL" sz="2000" dirty="0"/>
                </a:p>
              </p:txBody>
            </p:sp>
          </p:grpSp>
          <p:grpSp>
            <p:nvGrpSpPr>
              <p:cNvPr id="1044" name="Grupa 1043"/>
              <p:cNvGrpSpPr/>
              <p:nvPr/>
            </p:nvGrpSpPr>
            <p:grpSpPr>
              <a:xfrm>
                <a:off x="21884442" y="22995585"/>
                <a:ext cx="7316143" cy="4059976"/>
                <a:chOff x="22864707" y="23562381"/>
                <a:chExt cx="6119918" cy="2657522"/>
              </a:xfrm>
              <a:grpFill/>
            </p:grpSpPr>
            <p:cxnSp>
              <p:nvCxnSpPr>
                <p:cNvPr id="194" name="Łącznik prostoliniowy 193"/>
                <p:cNvCxnSpPr/>
                <p:nvPr/>
              </p:nvCxnSpPr>
              <p:spPr>
                <a:xfrm>
                  <a:off x="22919305" y="24363319"/>
                  <a:ext cx="5780264" cy="12116"/>
                </a:xfrm>
                <a:prstGeom prst="line">
                  <a:avLst/>
                </a:prstGeom>
                <a:grpFill/>
                <a:ln w="317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Łącznik prostoliniowy 194"/>
                <p:cNvCxnSpPr/>
                <p:nvPr/>
              </p:nvCxnSpPr>
              <p:spPr>
                <a:xfrm flipV="1">
                  <a:off x="22914756" y="24224879"/>
                  <a:ext cx="0" cy="260949"/>
                </a:xfrm>
                <a:prstGeom prst="line">
                  <a:avLst/>
                </a:prstGeom>
                <a:grpFill/>
                <a:ln w="317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Łącznik prostoliniowy 195"/>
                <p:cNvCxnSpPr/>
                <p:nvPr/>
              </p:nvCxnSpPr>
              <p:spPr>
                <a:xfrm flipV="1">
                  <a:off x="28699569" y="24232844"/>
                  <a:ext cx="0" cy="260949"/>
                </a:xfrm>
                <a:prstGeom prst="line">
                  <a:avLst/>
                </a:prstGeom>
                <a:grpFill/>
                <a:ln w="317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7" name="pole tekstowe 196"/>
                <p:cNvSpPr txBox="1"/>
                <p:nvPr/>
              </p:nvSpPr>
              <p:spPr>
                <a:xfrm>
                  <a:off x="22919305" y="24375435"/>
                  <a:ext cx="5780264" cy="36262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b="1" i="1" dirty="0"/>
                    <a:t>COX1   </a:t>
                  </a:r>
                  <a:r>
                    <a:rPr lang="pl-PL" sz="1400" dirty="0"/>
                    <a:t>                                        </a:t>
                  </a:r>
                  <a:r>
                    <a:rPr lang="pl-PL" sz="1400" dirty="0" smtClean="0"/>
                    <a:t>                      336 </a:t>
                  </a:r>
                  <a:r>
                    <a:rPr lang="pl-PL" sz="1400" dirty="0"/>
                    <a:t>pz                </a:t>
                  </a:r>
                  <a:r>
                    <a:rPr lang="pl-PL" sz="1400" dirty="0" smtClean="0"/>
                    <a:t>                      221 </a:t>
                  </a:r>
                  <a:r>
                    <a:rPr lang="pl-PL" sz="1400" dirty="0"/>
                    <a:t>pz     </a:t>
                  </a:r>
                  <a:r>
                    <a:rPr lang="pl-PL" sz="1400" dirty="0" smtClean="0"/>
                    <a:t> 78 pz     21 </a:t>
                  </a:r>
                  <a:r>
                    <a:rPr lang="pl-PL" sz="1400" dirty="0"/>
                    <a:t>pz      </a:t>
                  </a:r>
                  <a:r>
                    <a:rPr lang="pl-PL" sz="1600" b="1" i="1" dirty="0" smtClean="0"/>
                    <a:t>                                     </a:t>
                  </a:r>
                </a:p>
                <a:p>
                  <a:r>
                    <a:rPr lang="pl-PL" sz="1400" dirty="0" smtClean="0"/>
                    <a:t>656 pz</a:t>
                  </a:r>
                  <a:endParaRPr lang="pl-PL" sz="1400" dirty="0"/>
                </a:p>
              </p:txBody>
            </p:sp>
            <p:sp>
              <p:nvSpPr>
                <p:cNvPr id="198" name="pole tekstowe 197"/>
                <p:cNvSpPr txBox="1"/>
                <p:nvPr/>
              </p:nvSpPr>
              <p:spPr>
                <a:xfrm>
                  <a:off x="22883800" y="23562381"/>
                  <a:ext cx="5598558" cy="38277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3200" b="1" i="1" dirty="0" smtClean="0">
                      <a:solidFill>
                        <a:schemeClr val="accent6"/>
                      </a:solidFill>
                    </a:rPr>
                    <a:t>S. acremonium                            </a:t>
                  </a:r>
                  <a:r>
                    <a:rPr lang="pl-PL" sz="3200" b="1" dirty="0" smtClean="0">
                      <a:solidFill>
                        <a:schemeClr val="accent6"/>
                      </a:solidFill>
                    </a:rPr>
                    <a:t>                </a:t>
                  </a:r>
                  <a:endParaRPr lang="pl-PL" sz="3200" b="1" dirty="0">
                    <a:solidFill>
                      <a:schemeClr val="accent6"/>
                    </a:solidFill>
                  </a:endParaRPr>
                </a:p>
              </p:txBody>
            </p:sp>
            <p:cxnSp>
              <p:nvCxnSpPr>
                <p:cNvPr id="199" name="Łącznik prostoliniowy 198"/>
                <p:cNvCxnSpPr/>
                <p:nvPr/>
              </p:nvCxnSpPr>
              <p:spPr>
                <a:xfrm flipV="1">
                  <a:off x="22919305" y="25831949"/>
                  <a:ext cx="5759509" cy="13210"/>
                </a:xfrm>
                <a:prstGeom prst="line">
                  <a:avLst/>
                </a:prstGeom>
                <a:grpFill/>
                <a:ln w="317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Łącznik prostoliniowy 199"/>
                <p:cNvCxnSpPr/>
                <p:nvPr/>
              </p:nvCxnSpPr>
              <p:spPr>
                <a:xfrm flipV="1">
                  <a:off x="22914756" y="25706719"/>
                  <a:ext cx="0" cy="260949"/>
                </a:xfrm>
                <a:prstGeom prst="line">
                  <a:avLst/>
                </a:prstGeom>
                <a:grpFill/>
                <a:ln w="317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Łącznik prostoliniowy 200"/>
                <p:cNvCxnSpPr/>
                <p:nvPr/>
              </p:nvCxnSpPr>
              <p:spPr>
                <a:xfrm flipV="1">
                  <a:off x="28678814" y="25714684"/>
                  <a:ext cx="0" cy="260949"/>
                </a:xfrm>
                <a:prstGeom prst="line">
                  <a:avLst/>
                </a:prstGeom>
                <a:grpFill/>
                <a:ln w="317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pole tekstowe 201"/>
                <p:cNvSpPr txBox="1"/>
                <p:nvPr/>
              </p:nvSpPr>
              <p:spPr>
                <a:xfrm>
                  <a:off x="22919305" y="25857275"/>
                  <a:ext cx="5908074" cy="36262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b="1" i="1" dirty="0" smtClean="0"/>
                    <a:t>COX1               </a:t>
                  </a:r>
                  <a:r>
                    <a:rPr lang="pl-PL" sz="1400" dirty="0"/>
                    <a:t>78 </a:t>
                  </a:r>
                  <a:r>
                    <a:rPr lang="pl-PL" sz="1400" dirty="0" smtClean="0"/>
                    <a:t>pz                            189 pz                                                                          390 pz       658 pz</a:t>
                  </a:r>
                  <a:endParaRPr lang="pl-PL" sz="1400" dirty="0"/>
                </a:p>
              </p:txBody>
            </p:sp>
            <p:sp>
              <p:nvSpPr>
                <p:cNvPr id="203" name="pole tekstowe 202"/>
                <p:cNvSpPr txBox="1"/>
                <p:nvPr/>
              </p:nvSpPr>
              <p:spPr>
                <a:xfrm>
                  <a:off x="22864707" y="24932100"/>
                  <a:ext cx="5598558" cy="38277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3200" b="1" i="1" dirty="0" smtClean="0">
                      <a:solidFill>
                        <a:schemeClr val="accent6"/>
                      </a:solidFill>
                    </a:rPr>
                    <a:t>S. carbonaria                            </a:t>
                  </a:r>
                  <a:r>
                    <a:rPr lang="pl-PL" sz="3200" b="1" dirty="0" smtClean="0">
                      <a:solidFill>
                        <a:schemeClr val="accent6"/>
                      </a:solidFill>
                    </a:rPr>
                    <a:t>                </a:t>
                  </a:r>
                  <a:endParaRPr lang="pl-PL" sz="3200" b="1" dirty="0">
                    <a:solidFill>
                      <a:schemeClr val="accent6"/>
                    </a:solidFill>
                  </a:endParaRPr>
                </a:p>
              </p:txBody>
            </p:sp>
            <p:cxnSp>
              <p:nvCxnSpPr>
                <p:cNvPr id="212" name="Łącznik prosty ze strzałką 211"/>
                <p:cNvCxnSpPr/>
                <p:nvPr/>
              </p:nvCxnSpPr>
              <p:spPr>
                <a:xfrm>
                  <a:off x="27600907" y="24094828"/>
                  <a:ext cx="0" cy="260101"/>
                </a:xfrm>
                <a:prstGeom prst="straightConnector1">
                  <a:avLst/>
                </a:prstGeom>
                <a:grpFill/>
                <a:ln w="28575"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3" name="pole tekstowe 212"/>
                <p:cNvSpPr txBox="1"/>
                <p:nvPr/>
              </p:nvSpPr>
              <p:spPr>
                <a:xfrm>
                  <a:off x="27201765" y="23885061"/>
                  <a:ext cx="1040530" cy="40011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dirty="0" smtClean="0"/>
                    <a:t>HindII</a:t>
                  </a:r>
                  <a:endParaRPr lang="pl-PL" sz="2000" dirty="0"/>
                </a:p>
              </p:txBody>
            </p:sp>
            <p:cxnSp>
              <p:nvCxnSpPr>
                <p:cNvPr id="214" name="Łącznik prosty ze strzałką 213"/>
                <p:cNvCxnSpPr/>
                <p:nvPr/>
              </p:nvCxnSpPr>
              <p:spPr>
                <a:xfrm>
                  <a:off x="25946279" y="24095252"/>
                  <a:ext cx="0" cy="260101"/>
                </a:xfrm>
                <a:prstGeom prst="straightConnector1">
                  <a:avLst/>
                </a:prstGeom>
                <a:grpFill/>
                <a:ln w="28575"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pole tekstowe 214"/>
                <p:cNvSpPr txBox="1"/>
                <p:nvPr/>
              </p:nvSpPr>
              <p:spPr>
                <a:xfrm>
                  <a:off x="25663986" y="23883359"/>
                  <a:ext cx="870687" cy="40011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dirty="0" smtClean="0"/>
                    <a:t>HinfI</a:t>
                  </a:r>
                  <a:endParaRPr lang="pl-PL" sz="2000" dirty="0"/>
                </a:p>
              </p:txBody>
            </p:sp>
            <p:cxnSp>
              <p:nvCxnSpPr>
                <p:cNvPr id="216" name="Łącznik prosty ze strzałką 215"/>
                <p:cNvCxnSpPr/>
                <p:nvPr/>
              </p:nvCxnSpPr>
              <p:spPr>
                <a:xfrm>
                  <a:off x="28242295" y="24094454"/>
                  <a:ext cx="0" cy="260101"/>
                </a:xfrm>
                <a:prstGeom prst="straightConnector1">
                  <a:avLst/>
                </a:prstGeom>
                <a:grpFill/>
                <a:ln w="28575"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7" name="pole tekstowe 216"/>
                <p:cNvSpPr txBox="1"/>
                <p:nvPr/>
              </p:nvSpPr>
              <p:spPr>
                <a:xfrm>
                  <a:off x="27967894" y="23881864"/>
                  <a:ext cx="870687" cy="40011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dirty="0" smtClean="0"/>
                    <a:t>HinfI</a:t>
                  </a:r>
                  <a:endParaRPr lang="pl-PL" sz="2000" dirty="0"/>
                </a:p>
              </p:txBody>
            </p:sp>
            <p:cxnSp>
              <p:nvCxnSpPr>
                <p:cNvPr id="218" name="Łącznik prosty ze strzałką 217"/>
                <p:cNvCxnSpPr/>
                <p:nvPr/>
              </p:nvCxnSpPr>
              <p:spPr>
                <a:xfrm>
                  <a:off x="24248106" y="25557338"/>
                  <a:ext cx="0" cy="260101"/>
                </a:xfrm>
                <a:prstGeom prst="straightConnector1">
                  <a:avLst/>
                </a:prstGeom>
                <a:grpFill/>
                <a:ln w="28575"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Łącznik prosty ze strzałką 218"/>
                <p:cNvCxnSpPr/>
                <p:nvPr/>
              </p:nvCxnSpPr>
              <p:spPr>
                <a:xfrm>
                  <a:off x="25557202" y="25551460"/>
                  <a:ext cx="0" cy="260101"/>
                </a:xfrm>
                <a:prstGeom prst="straightConnector1">
                  <a:avLst/>
                </a:prstGeom>
                <a:grpFill/>
                <a:ln w="28575"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Łącznik prosty ze strzałką 219"/>
                <p:cNvCxnSpPr/>
                <p:nvPr/>
              </p:nvCxnSpPr>
              <p:spPr>
                <a:xfrm>
                  <a:off x="28517863" y="25551460"/>
                  <a:ext cx="0" cy="260101"/>
                </a:xfrm>
                <a:prstGeom prst="straightConnector1">
                  <a:avLst/>
                </a:prstGeom>
                <a:grpFill/>
                <a:ln w="28575"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1" name="pole tekstowe 220"/>
                <p:cNvSpPr txBox="1"/>
                <p:nvPr/>
              </p:nvSpPr>
              <p:spPr>
                <a:xfrm>
                  <a:off x="23929606" y="25351405"/>
                  <a:ext cx="870687" cy="40011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dirty="0" smtClean="0"/>
                    <a:t>DdeI</a:t>
                  </a:r>
                  <a:endParaRPr lang="pl-PL" sz="2000" dirty="0"/>
                </a:p>
              </p:txBody>
            </p:sp>
            <p:sp>
              <p:nvSpPr>
                <p:cNvPr id="222" name="pole tekstowe 221"/>
                <p:cNvSpPr txBox="1"/>
                <p:nvPr/>
              </p:nvSpPr>
              <p:spPr>
                <a:xfrm>
                  <a:off x="25255791" y="25324676"/>
                  <a:ext cx="870687" cy="40011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dirty="0" smtClean="0"/>
                    <a:t>DdeI</a:t>
                  </a:r>
                  <a:endParaRPr lang="pl-PL" sz="2000" dirty="0"/>
                </a:p>
              </p:txBody>
            </p:sp>
            <p:sp>
              <p:nvSpPr>
                <p:cNvPr id="223" name="pole tekstowe 222"/>
                <p:cNvSpPr txBox="1"/>
                <p:nvPr/>
              </p:nvSpPr>
              <p:spPr>
                <a:xfrm>
                  <a:off x="28113938" y="25360622"/>
                  <a:ext cx="870687" cy="40011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dirty="0" smtClean="0"/>
                    <a:t>DdeI</a:t>
                  </a:r>
                  <a:endParaRPr lang="pl-PL" sz="2000" dirty="0"/>
                </a:p>
              </p:txBody>
            </p:sp>
          </p:grpSp>
        </p:grpSp>
        <p:sp>
          <p:nvSpPr>
            <p:cNvPr id="252" name="pole tekstowe 251"/>
            <p:cNvSpPr txBox="1"/>
            <p:nvPr/>
          </p:nvSpPr>
          <p:spPr>
            <a:xfrm>
              <a:off x="21752106" y="29400393"/>
              <a:ext cx="7551872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pl-PL" sz="2400" b="1" dirty="0" smtClean="0"/>
                <a:t>Ryc. 2. </a:t>
              </a:r>
              <a:r>
                <a:rPr lang="pl-PL" sz="2400" dirty="0"/>
                <a:t>Reakcje </a:t>
              </a:r>
              <a:r>
                <a:rPr lang="pl-PL" sz="2400" dirty="0" smtClean="0"/>
                <a:t>restrykcyjne </a:t>
              </a:r>
              <a:r>
                <a:rPr lang="pl-PL" sz="2400" dirty="0"/>
                <a:t>generujące profile specyficzne </a:t>
              </a:r>
              <a:r>
                <a:rPr lang="pl-PL" sz="2400" dirty="0" smtClean="0"/>
                <a:t>dla </a:t>
              </a:r>
              <a:r>
                <a:rPr lang="pl-PL" sz="2400" dirty="0"/>
                <a:t>5 gatunków o znaczeniu </a:t>
              </a:r>
              <a:r>
                <a:rPr lang="pl-PL" sz="2400" dirty="0" smtClean="0"/>
                <a:t>klinicznym. Skala nie została zachowana.</a:t>
              </a:r>
              <a:endParaRPr lang="pl-PL" sz="2400" dirty="0"/>
            </a:p>
          </p:txBody>
        </p:sp>
      </p:grpSp>
      <p:pic>
        <p:nvPicPr>
          <p:cNvPr id="1027" name="Picture 3" descr="C:\Documents and Settings\Zosia B\Desktop\Rycina 2.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535" y="6348806"/>
            <a:ext cx="7552800" cy="5981554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pole tekstowe 205"/>
          <p:cNvSpPr txBox="1"/>
          <p:nvPr/>
        </p:nvSpPr>
        <p:spPr>
          <a:xfrm>
            <a:off x="21744535" y="12040071"/>
            <a:ext cx="7566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 </a:t>
            </a:r>
          </a:p>
          <a:p>
            <a:pPr algn="just"/>
            <a:r>
              <a:rPr lang="pl-PL" sz="2400" b="1" dirty="0" smtClean="0"/>
              <a:t>Ryc. 1. </a:t>
            </a:r>
            <a:r>
              <a:rPr lang="pl-PL" sz="2400" dirty="0" smtClean="0"/>
              <a:t>Konidiofory oraz konidia</a:t>
            </a:r>
            <a:r>
              <a:rPr lang="pl-PL" sz="2400" dirty="0"/>
              <a:t> </a:t>
            </a:r>
            <a:r>
              <a:rPr lang="pl-PL" sz="2400" i="1" dirty="0" smtClean="0"/>
              <a:t>Scopulariopsis brevicaulis</a:t>
            </a:r>
            <a:r>
              <a:rPr lang="pl-PL" sz="2400" dirty="0" smtClean="0"/>
              <a:t>. Fot.</a:t>
            </a:r>
            <a:r>
              <a:rPr lang="pl-PL" sz="2400" dirty="0"/>
              <a:t>  </a:t>
            </a:r>
            <a:r>
              <a:rPr lang="pl-PL" sz="2400" dirty="0" smtClean="0"/>
              <a:t>M.</a:t>
            </a:r>
            <a:r>
              <a:rPr lang="pl-PL" sz="2400" dirty="0"/>
              <a:t>  </a:t>
            </a:r>
            <a:r>
              <a:rPr lang="pl-PL" sz="2400" dirty="0" smtClean="0"/>
              <a:t>Skóra</a:t>
            </a:r>
            <a:endParaRPr lang="pl-PL" sz="16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1744238" y="36623410"/>
            <a:ext cx="809429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6600" b="1" dirty="0" smtClean="0">
                <a:solidFill>
                  <a:schemeClr val="accent6"/>
                </a:solidFill>
              </a:rPr>
              <a:t>Dane kontaktowe:</a:t>
            </a:r>
          </a:p>
          <a:p>
            <a:pPr algn="just"/>
            <a:r>
              <a:rPr lang="pl-PL" sz="5100" b="1" dirty="0"/>
              <a:t>D</a:t>
            </a:r>
            <a:r>
              <a:rPr lang="pl-PL" sz="5100" b="1" dirty="0" smtClean="0"/>
              <a:t>r n. med. Tomasz Jagielski</a:t>
            </a:r>
          </a:p>
          <a:p>
            <a:r>
              <a:rPr lang="pl-PL" sz="3600" dirty="0" smtClean="0"/>
              <a:t>Zakład </a:t>
            </a:r>
            <a:r>
              <a:rPr lang="pl-PL" sz="3600" dirty="0"/>
              <a:t>Mikrobiologii Stosowanej, </a:t>
            </a:r>
            <a:r>
              <a:rPr lang="pl-PL" sz="3600" dirty="0" smtClean="0"/>
              <a:t>Instytut</a:t>
            </a:r>
            <a:r>
              <a:rPr lang="pl-PL" sz="3600" i="1" dirty="0"/>
              <a:t>.</a:t>
            </a:r>
            <a:r>
              <a:rPr lang="pl-PL" sz="3600" dirty="0"/>
              <a:t> </a:t>
            </a:r>
            <a:r>
              <a:rPr lang="pl-PL" sz="3600" dirty="0" smtClean="0"/>
              <a:t>Mikrobiologii</a:t>
            </a:r>
            <a:r>
              <a:rPr lang="pl-PL" sz="3600" dirty="0"/>
              <a:t>, Wydział Biologii, Uniwersytet </a:t>
            </a:r>
            <a:r>
              <a:rPr lang="pl-PL" sz="3600" dirty="0" smtClean="0"/>
              <a:t>Warszawski, ul</a:t>
            </a:r>
            <a:r>
              <a:rPr lang="pl-PL" sz="3600" dirty="0"/>
              <a:t>. I. Miecznikowa 1, 02-096 Warszawa</a:t>
            </a:r>
          </a:p>
          <a:p>
            <a:r>
              <a:rPr lang="pl-PL" sz="3600" dirty="0" smtClean="0"/>
              <a:t>Tel/Fax:</a:t>
            </a:r>
            <a:r>
              <a:rPr lang="pl-PL" sz="3600" dirty="0"/>
              <a:t> </a:t>
            </a:r>
            <a:r>
              <a:rPr lang="pl-PL" sz="2800" dirty="0" smtClean="0"/>
              <a:t> </a:t>
            </a:r>
            <a:r>
              <a:rPr lang="pl-PL" sz="3600" dirty="0" smtClean="0">
                <a:hlinkClick r:id="rId6"/>
              </a:rPr>
              <a:t>+</a:t>
            </a:r>
            <a:r>
              <a:rPr lang="pl-PL" sz="3600" dirty="0">
                <a:hlinkClick r:id="rId6"/>
              </a:rPr>
              <a:t>48 22 55 41 </a:t>
            </a:r>
            <a:r>
              <a:rPr lang="pl-PL" sz="3600" dirty="0" smtClean="0">
                <a:hlinkClick r:id="rId6"/>
              </a:rPr>
              <a:t>312/402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>E-mail: </a:t>
            </a:r>
            <a:r>
              <a:rPr lang="pl-PL" sz="3600" dirty="0" smtClean="0"/>
              <a:t>  </a:t>
            </a:r>
            <a:r>
              <a:rPr lang="pl-PL" sz="3600" dirty="0" smtClean="0">
                <a:hlinkClick r:id="rId7"/>
              </a:rPr>
              <a:t>t.jagielski@biol.uw.edu.pl</a:t>
            </a:r>
            <a:endParaRPr lang="pl-PL" sz="3600" dirty="0" smtClean="0"/>
          </a:p>
        </p:txBody>
      </p:sp>
      <p:sp>
        <p:nvSpPr>
          <p:cNvPr id="3" name="Prostokąt 2"/>
          <p:cNvSpPr/>
          <p:nvPr/>
        </p:nvSpPr>
        <p:spPr>
          <a:xfrm>
            <a:off x="21744535" y="36623410"/>
            <a:ext cx="7566191" cy="5498975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4" name="Prostokąt 223"/>
          <p:cNvSpPr/>
          <p:nvPr/>
        </p:nvSpPr>
        <p:spPr>
          <a:xfrm>
            <a:off x="21752557" y="19188687"/>
            <a:ext cx="7566191" cy="10098720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5659772"/>
            <a:ext cx="20916786" cy="17029291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675438" y="3181596"/>
            <a:ext cx="20989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i="1" dirty="0" smtClean="0">
                <a:solidFill>
                  <a:srgbClr val="222222"/>
                </a:solidFill>
              </a:rPr>
              <a:t>Badania </a:t>
            </a:r>
            <a:r>
              <a:rPr lang="pl-PL" sz="2800" i="1" dirty="0">
                <a:solidFill>
                  <a:srgbClr val="222222"/>
                </a:solidFill>
              </a:rPr>
              <a:t>zostały sfinansowane ze środków przyznanych grantem </a:t>
            </a:r>
            <a:r>
              <a:rPr lang="pl-PL" sz="2800" i="1" dirty="0" err="1">
                <a:solidFill>
                  <a:srgbClr val="222222"/>
                </a:solidFill>
              </a:rPr>
              <a:t>M.N.iSz.W</a:t>
            </a:r>
            <a:r>
              <a:rPr lang="pl-PL" sz="2800" i="1" dirty="0">
                <a:solidFill>
                  <a:srgbClr val="222222"/>
                </a:solidFill>
              </a:rPr>
              <a:t>. «</a:t>
            </a:r>
            <a:r>
              <a:rPr lang="pl-PL" sz="2800" i="1" dirty="0" err="1">
                <a:solidFill>
                  <a:srgbClr val="222222"/>
                </a:solidFill>
              </a:rPr>
              <a:t>Iuventus</a:t>
            </a:r>
            <a:r>
              <a:rPr lang="pl-PL" sz="2800" i="1" dirty="0">
                <a:solidFill>
                  <a:srgbClr val="222222"/>
                </a:solidFill>
              </a:rPr>
              <a:t> Plus», Nr IP12013 023672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3099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190</Words>
  <Application>Microsoft Office PowerPoint</Application>
  <PresentationFormat>Niestandardowy</PresentationFormat>
  <Paragraphs>59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Zofia Bakula</dc:creator>
  <cp:lastModifiedBy>Tomasz Jagielski</cp:lastModifiedBy>
  <cp:revision>91</cp:revision>
  <dcterms:created xsi:type="dcterms:W3CDTF">2014-09-09T11:46:14Z</dcterms:created>
  <dcterms:modified xsi:type="dcterms:W3CDTF">2014-10-12T15:12:03Z</dcterms:modified>
</cp:coreProperties>
</file>